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3" r:id="rId1"/>
  </p:sldMasterIdLst>
  <p:notesMasterIdLst>
    <p:notesMasterId r:id="rId7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95" r:id="rId9"/>
    <p:sldId id="296" r:id="rId10"/>
    <p:sldId id="301" r:id="rId11"/>
    <p:sldId id="300" r:id="rId12"/>
    <p:sldId id="302" r:id="rId13"/>
    <p:sldId id="305" r:id="rId14"/>
    <p:sldId id="306" r:id="rId15"/>
    <p:sldId id="303" r:id="rId16"/>
    <p:sldId id="293" r:id="rId17"/>
    <p:sldId id="304" r:id="rId18"/>
    <p:sldId id="294" r:id="rId19"/>
    <p:sldId id="298" r:id="rId20"/>
    <p:sldId id="299" r:id="rId21"/>
    <p:sldId id="297" r:id="rId22"/>
    <p:sldId id="308" r:id="rId23"/>
    <p:sldId id="307" r:id="rId24"/>
    <p:sldId id="309" r:id="rId25"/>
    <p:sldId id="311" r:id="rId26"/>
    <p:sldId id="310" r:id="rId27"/>
    <p:sldId id="313" r:id="rId28"/>
    <p:sldId id="312" r:id="rId29"/>
    <p:sldId id="314" r:id="rId30"/>
    <p:sldId id="316" r:id="rId31"/>
    <p:sldId id="315" r:id="rId32"/>
    <p:sldId id="317" r:id="rId33"/>
    <p:sldId id="319" r:id="rId34"/>
    <p:sldId id="320" r:id="rId35"/>
    <p:sldId id="322" r:id="rId36"/>
    <p:sldId id="321" r:id="rId37"/>
    <p:sldId id="323" r:id="rId38"/>
    <p:sldId id="324" r:id="rId39"/>
    <p:sldId id="326" r:id="rId40"/>
    <p:sldId id="325" r:id="rId41"/>
    <p:sldId id="328" r:id="rId42"/>
    <p:sldId id="327" r:id="rId43"/>
    <p:sldId id="285" r:id="rId44"/>
    <p:sldId id="263" r:id="rId45"/>
    <p:sldId id="264" r:id="rId46"/>
    <p:sldId id="288" r:id="rId47"/>
    <p:sldId id="290" r:id="rId48"/>
    <p:sldId id="289" r:id="rId49"/>
    <p:sldId id="291" r:id="rId50"/>
    <p:sldId id="265" r:id="rId51"/>
    <p:sldId id="266" r:id="rId52"/>
    <p:sldId id="267" r:id="rId53"/>
    <p:sldId id="268" r:id="rId54"/>
    <p:sldId id="269" r:id="rId55"/>
    <p:sldId id="270" r:id="rId56"/>
    <p:sldId id="271" r:id="rId57"/>
    <p:sldId id="286" r:id="rId58"/>
    <p:sldId id="272" r:id="rId59"/>
    <p:sldId id="273" r:id="rId60"/>
    <p:sldId id="274" r:id="rId61"/>
    <p:sldId id="275" r:id="rId62"/>
    <p:sldId id="276" r:id="rId63"/>
    <p:sldId id="277" r:id="rId64"/>
    <p:sldId id="278" r:id="rId65"/>
    <p:sldId id="287" r:id="rId66"/>
    <p:sldId id="279" r:id="rId67"/>
    <p:sldId id="280" r:id="rId68"/>
    <p:sldId id="281" r:id="rId69"/>
    <p:sldId id="282" r:id="rId70"/>
    <p:sldId id="283" r:id="rId71"/>
    <p:sldId id="284" r:id="rId7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05" autoAdjust="0"/>
  </p:normalViewPr>
  <p:slideViewPr>
    <p:cSldViewPr>
      <p:cViewPr>
        <p:scale>
          <a:sx n="66" d="100"/>
          <a:sy n="66" d="100"/>
        </p:scale>
        <p:origin x="-1692" y="-6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7.wmf"/><Relationship Id="rId2" Type="http://schemas.openxmlformats.org/officeDocument/2006/relationships/image" Target="../media/image66.wmf"/><Relationship Id="rId1" Type="http://schemas.openxmlformats.org/officeDocument/2006/relationships/image" Target="../media/image65.wmf"/><Relationship Id="rId4" Type="http://schemas.openxmlformats.org/officeDocument/2006/relationships/image" Target="../media/image6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82.wmf"/><Relationship Id="rId2" Type="http://schemas.openxmlformats.org/officeDocument/2006/relationships/image" Target="../media/image81.wmf"/><Relationship Id="rId1" Type="http://schemas.openxmlformats.org/officeDocument/2006/relationships/image" Target="../media/image80.wmf"/><Relationship Id="rId4" Type="http://schemas.openxmlformats.org/officeDocument/2006/relationships/image" Target="../media/image8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93.wmf"/><Relationship Id="rId2" Type="http://schemas.openxmlformats.org/officeDocument/2006/relationships/image" Target="../media/image92.wmf"/><Relationship Id="rId1" Type="http://schemas.openxmlformats.org/officeDocument/2006/relationships/image" Target="../media/image9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EFEDE46-6925-47B5-B642-38758CE8AC24}" type="datetimeFigureOut">
              <a:rPr lang="ru-RU"/>
              <a:pPr>
                <a:defRPr/>
              </a:pPr>
              <a:t>25.04.2025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2AE61A5-C7B1-4A75-99DB-9EDEE3C28C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13964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19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B17EE44-CC67-48B5-B543-421B3702816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44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C1AE2F4-7EC6-4FFD-BF56-CCE1D4B9B586}" type="datetimeFigureOut">
              <a:rPr lang="ru-RU" smtClean="0"/>
              <a:pPr>
                <a:defRPr/>
              </a:pPr>
              <a:t>25.04.2025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241977-E534-4B58-A764-9C31C809DAC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24147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616EB2-682A-4BF6-B691-5C586F0087CC}" type="datetimeFigureOut">
              <a:rPr lang="ru-RU" smtClean="0"/>
              <a:pPr>
                <a:defRPr/>
              </a:pPr>
              <a:t>25.04.2025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A8A69A-3DD1-4CB1-831D-4C4389A13BC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1662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6E8B2EA-12CC-44B9-B5B7-8597C5F7711C}" type="datetimeFigureOut">
              <a:rPr lang="ru-RU" smtClean="0"/>
              <a:pPr>
                <a:defRPr/>
              </a:pPr>
              <a:t>25.04.2025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1E5F37-3A4B-41DA-99B8-960F0E24470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7791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9FE235-667E-48B9-890A-7A341CDBABD5}" type="datetimeFigureOut">
              <a:rPr lang="ru-RU" smtClean="0"/>
              <a:pPr>
                <a:defRPr/>
              </a:pPr>
              <a:t>25.04.2025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8658D9-0788-4605-A0B1-DAB057ABEA6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8900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531F40D-0756-4C4C-86C4-55DA455DB78B}" type="datetimeFigureOut">
              <a:rPr lang="ru-RU" smtClean="0"/>
              <a:pPr>
                <a:defRPr/>
              </a:pPr>
              <a:t>25.04.2025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E22549-696B-4787-9039-2763E67CAD8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568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E8C63A1-408D-49C7-9C57-7E073D021888}" type="datetimeFigureOut">
              <a:rPr lang="ru-RU" smtClean="0"/>
              <a:pPr>
                <a:defRPr/>
              </a:pPr>
              <a:t>25.04.2025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8DE430-B580-4992-992B-F19BA5BE2D2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055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334EE7F-449D-4AC1-9184-E65A13433580}" type="datetimeFigureOut">
              <a:rPr lang="ru-RU" smtClean="0"/>
              <a:pPr>
                <a:defRPr/>
              </a:pPr>
              <a:t>25.04.2025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0588E6-3DAD-4869-8A4D-2A8FD0DF8A0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6703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4EF8C2-3BEF-401F-9F2A-27BF2D813823}" type="datetimeFigureOut">
              <a:rPr lang="ru-RU" smtClean="0"/>
              <a:pPr>
                <a:defRPr/>
              </a:pPr>
              <a:t>25.04.2025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538CC0-5233-45F2-A505-1B891017BE1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1232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FDFC09F-9870-4C27-8860-3A74CE21EDC4}" type="datetimeFigureOut">
              <a:rPr lang="ru-RU" smtClean="0"/>
              <a:pPr>
                <a:defRPr/>
              </a:pPr>
              <a:t>25.04.2025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447496-F829-476E-8F53-930C13BAA72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6611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7CDA2D9-7264-4C13-8FBD-FF6934A3489E}" type="datetimeFigureOut">
              <a:rPr lang="ru-RU" smtClean="0"/>
              <a:pPr>
                <a:defRPr/>
              </a:pPr>
              <a:t>25.04.2025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2F85C8-10C4-4ADD-87E0-B7EF43303DD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80624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F9D28FC-6255-494A-ADBF-78C25056329E}" type="datetimeFigureOut">
              <a:rPr lang="ru-RU" smtClean="0"/>
              <a:pPr>
                <a:defRPr/>
              </a:pPr>
              <a:t>25.04.2025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277A66-B4BD-4887-BE02-B7BDFBB5CBE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486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6C2A6A0-FBF5-49A0-8933-5B1F6F9EBC1A}" type="datetimeFigureOut">
              <a:rPr lang="ru-RU" smtClean="0"/>
              <a:pPr>
                <a:defRPr/>
              </a:pPr>
              <a:t>25.04.2025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528A899-BD9A-4239-AF44-9F0C1493E55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3726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6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68.wmf"/><Relationship Id="rId4" Type="http://schemas.openxmlformats.org/officeDocument/2006/relationships/image" Target="../media/image65.wmf"/><Relationship Id="rId9" Type="http://schemas.openxmlformats.org/officeDocument/2006/relationships/oleObject" Target="../embeddings/oleObject4.bin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4.png"/><Relationship Id="rId4" Type="http://schemas.openxmlformats.org/officeDocument/2006/relationships/image" Target="../media/image73.wmf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78.wmf"/><Relationship Id="rId4" Type="http://schemas.openxmlformats.org/officeDocument/2006/relationships/oleObject" Target="../embeddings/oleObject6.bin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wmf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81.wmf"/><Relationship Id="rId5" Type="http://schemas.openxmlformats.org/officeDocument/2006/relationships/oleObject" Target="../embeddings/oleObject8.bin"/><Relationship Id="rId10" Type="http://schemas.openxmlformats.org/officeDocument/2006/relationships/image" Target="../media/image83.wmf"/><Relationship Id="rId4" Type="http://schemas.openxmlformats.org/officeDocument/2006/relationships/image" Target="../media/image80.wmf"/><Relationship Id="rId9" Type="http://schemas.openxmlformats.org/officeDocument/2006/relationships/oleObject" Target="../embeddings/oleObject10.bin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wmf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image" Target="../media/image94.png"/><Relationship Id="rId7" Type="http://schemas.openxmlformats.org/officeDocument/2006/relationships/image" Target="../media/image9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3.bin"/><Relationship Id="rId5" Type="http://schemas.openxmlformats.org/officeDocument/2006/relationships/image" Target="../media/image91.wmf"/><Relationship Id="rId4" Type="http://schemas.openxmlformats.org/officeDocument/2006/relationships/oleObject" Target="../embeddings/oleObject12.bin"/><Relationship Id="rId9" Type="http://schemas.openxmlformats.org/officeDocument/2006/relationships/image" Target="../media/image93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ctrTitle"/>
          </p:nvPr>
        </p:nvSpPr>
        <p:spPr>
          <a:xfrm>
            <a:off x="0" y="1000108"/>
            <a:ext cx="9144000" cy="1214445"/>
          </a:xfrm>
          <a:effectLst>
            <a:outerShdw blurRad="50800" dist="50800" dir="5400000" algn="ctr" rotWithShape="0">
              <a:schemeClr val="tx1"/>
            </a:outerShdw>
          </a:effectLst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>Синхронные машины</a:t>
            </a:r>
            <a:br>
              <a:rPr lang="ru-RU" dirty="0" smtClean="0">
                <a:solidFill>
                  <a:schemeClr val="tx2">
                    <a:satMod val="200000"/>
                  </a:schemeClr>
                </a:solidFill>
              </a:rPr>
            </a:br>
            <a:endParaRPr lang="ru-RU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143250"/>
            <a:ext cx="9144000" cy="823913"/>
          </a:xfrm>
          <a:effectLst>
            <a:outerShdw blurRad="50800" dist="50800" dir="1980000" algn="tl" rotWithShape="0">
              <a:prstClr val="black">
                <a:alpha val="64000"/>
              </a:prstClr>
            </a:outerShdw>
          </a:effectLst>
        </p:spPr>
        <p:txBody>
          <a:bodyPr>
            <a:normAutofit lnSpcReduction="10000"/>
          </a:bodyPr>
          <a:lstStyle/>
          <a:p>
            <a:pPr algn="ctr" fontAlgn="auto" hangingPunct="0">
              <a:spcAft>
                <a:spcPts val="0"/>
              </a:spcAft>
              <a:buFont typeface="Wingdings"/>
              <a:buNone/>
              <a:defRPr/>
            </a:pPr>
            <a:r>
              <a:rPr lang="ru-RU" sz="2400" b="1" dirty="0" smtClean="0"/>
              <a:t>Устройство и типы синхронных машин</a:t>
            </a:r>
            <a:endParaRPr lang="ru-RU" sz="2400" dirty="0" smtClean="0"/>
          </a:p>
          <a:p>
            <a:pPr algn="ctr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400" b="1" dirty="0" smtClean="0"/>
              <a:t>Возбуждение синхронных машин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56792"/>
            <a:ext cx="8012527" cy="210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548680"/>
            <a:ext cx="7796503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717032"/>
            <a:ext cx="8391702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784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331" y="188640"/>
            <a:ext cx="8818527" cy="640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43829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8696"/>
            <a:ext cx="8753648" cy="6689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24264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3425" y="188640"/>
            <a:ext cx="7772400" cy="914400"/>
          </a:xfrm>
        </p:spPr>
        <p:txBody>
          <a:bodyPr/>
          <a:lstStyle/>
          <a:p>
            <a:r>
              <a:rPr lang="ru-RU" sz="2800" dirty="0" smtClean="0"/>
              <a:t>Понятие </a:t>
            </a:r>
            <a:r>
              <a:rPr lang="ru-RU" sz="2800" dirty="0" err="1" smtClean="0"/>
              <a:t>статизма</a:t>
            </a:r>
            <a:r>
              <a:rPr lang="ru-RU" sz="2800" dirty="0" smtClean="0"/>
              <a:t> и зоны нечувствительности</a:t>
            </a:r>
            <a:endParaRPr lang="ru-RU" sz="2800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8496944" cy="3070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" y="4581128"/>
            <a:ext cx="9048750" cy="2175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84022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2215"/>
            <a:ext cx="7772400" cy="914400"/>
          </a:xfrm>
        </p:spPr>
        <p:txBody>
          <a:bodyPr/>
          <a:lstStyle/>
          <a:p>
            <a:r>
              <a:rPr lang="ru-RU" sz="2800" dirty="0" smtClean="0"/>
              <a:t>Понятие динамической устойчивости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 descr="C:\Users\Asus\Desktop\ДГТУ\Автоматизация энергетических систем\image07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405" y="836712"/>
            <a:ext cx="8425075" cy="5789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49798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604" y="1484783"/>
            <a:ext cx="8539868" cy="3043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548680"/>
            <a:ext cx="8424936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87" y="4509120"/>
            <a:ext cx="8475985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92533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88640"/>
            <a:ext cx="8949377" cy="633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78162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165304"/>
            <a:ext cx="7772400" cy="914400"/>
          </a:xfrm>
        </p:spPr>
        <p:txBody>
          <a:bodyPr/>
          <a:lstStyle/>
          <a:p>
            <a:r>
              <a:rPr lang="ru-RU" sz="2000" dirty="0" smtClean="0"/>
              <a:t>Рисунок 2.1. Способы управления электромашинным возбудителем</a:t>
            </a:r>
            <a:endParaRPr lang="ru-RU" sz="2000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29278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88271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50084"/>
            <a:ext cx="8646481" cy="5715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550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9144000" cy="548680"/>
          </a:xfrm>
        </p:spPr>
        <p:txBody>
          <a:bodyPr/>
          <a:lstStyle/>
          <a:p>
            <a:r>
              <a:rPr lang="ru-RU" sz="2400" dirty="0" smtClean="0"/>
              <a:t>Принципиальная схема САР с высокочастотным возбудителем</a:t>
            </a:r>
            <a:endParaRPr lang="ru-RU" sz="2400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5079"/>
            <a:ext cx="9144000" cy="4396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13371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Группа 5"/>
          <p:cNvGrpSpPr>
            <a:grpSpLocks/>
          </p:cNvGrpSpPr>
          <p:nvPr/>
        </p:nvGrpSpPr>
        <p:grpSpPr bwMode="auto">
          <a:xfrm>
            <a:off x="357188" y="785813"/>
            <a:ext cx="8786812" cy="5218112"/>
            <a:chOff x="357158" y="0"/>
            <a:chExt cx="8786842" cy="5218339"/>
          </a:xfrm>
        </p:grpSpPr>
        <p:pic>
          <p:nvPicPr>
            <p:cNvPr id="15363" name="Picture 2" descr="C:\Documents and Settings\Домашний ПК\Рабочий стол\Сканирование, обработка\19.3.bmp"/>
            <p:cNvPicPr>
              <a:picLocks noChangeAspect="1" noChangeArrowheads="1"/>
            </p:cNvPicPr>
            <p:nvPr/>
          </p:nvPicPr>
          <p:blipFill>
            <a:blip r:embed="rId2"/>
            <a:srcRect b="22127"/>
            <a:stretch>
              <a:fillRect/>
            </a:stretch>
          </p:blipFill>
          <p:spPr bwMode="auto">
            <a:xfrm>
              <a:off x="357158" y="0"/>
              <a:ext cx="8786842" cy="45720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4" name="Прямоугольник 4"/>
            <p:cNvSpPr>
              <a:spLocks noChangeArrowheads="1"/>
            </p:cNvSpPr>
            <p:nvPr/>
          </p:nvSpPr>
          <p:spPr bwMode="auto">
            <a:xfrm>
              <a:off x="357158" y="4572008"/>
              <a:ext cx="8786842" cy="64633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hangingPunct="0"/>
              <a:r>
                <a:rPr lang="ru-RU">
                  <a:latin typeface="Times New Roman" pitchFamily="18" charset="0"/>
                </a:rPr>
                <a:t>Рис. 76. Конструкция роторов синхронных машин:</a:t>
              </a:r>
            </a:p>
            <a:p>
              <a:pPr algn="ctr"/>
              <a:r>
                <a:rPr lang="ru-RU" i="1">
                  <a:latin typeface="Times New Roman" pitchFamily="18" charset="0"/>
                </a:rPr>
                <a:t>a</a:t>
              </a:r>
              <a:r>
                <a:rPr lang="ru-RU">
                  <a:latin typeface="Times New Roman" pitchFamily="18" charset="0"/>
                </a:rPr>
                <a:t> – ротор с явно выраженными полюсами; </a:t>
              </a:r>
              <a:r>
                <a:rPr lang="ru-RU" i="1">
                  <a:latin typeface="Times New Roman" pitchFamily="18" charset="0"/>
                </a:rPr>
                <a:t>б</a:t>
              </a:r>
              <a:r>
                <a:rPr lang="ru-RU">
                  <a:latin typeface="Times New Roman" pitchFamily="18" charset="0"/>
                </a:rPr>
                <a:t> – ротор с неявно выраженными полюсами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974" y="2348881"/>
            <a:ext cx="8302490" cy="443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7"/>
            <a:ext cx="8280920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57954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Статические </a:t>
            </a:r>
            <a:r>
              <a:rPr lang="ru-RU" sz="2800" dirty="0" err="1" smtClean="0"/>
              <a:t>тиристорные</a:t>
            </a:r>
            <a:r>
              <a:rPr lang="ru-RU" sz="2800" dirty="0" smtClean="0"/>
              <a:t> возбудители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96752"/>
            <a:ext cx="8547991" cy="5125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44449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2" y="260648"/>
            <a:ext cx="8805189" cy="590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79453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Бесщеточная система возбуждения</a:t>
            </a:r>
            <a:endParaRPr lang="ru-RU" sz="2800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720"/>
            <a:ext cx="9252520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22" y="3717032"/>
            <a:ext cx="8989749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00443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38" y="116632"/>
            <a:ext cx="9236469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62785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Основные параметры регулирования</a:t>
            </a:r>
            <a:endParaRPr lang="ru-RU" sz="28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08720"/>
            <a:ext cx="8892480" cy="30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3717032"/>
            <a:ext cx="8941515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70452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8640"/>
            <a:ext cx="7776864" cy="6481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0551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404664"/>
            <a:ext cx="8555803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365" y="2420888"/>
            <a:ext cx="8280920" cy="40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10041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05" y="836712"/>
            <a:ext cx="8928992" cy="281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439890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8419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Устройство релейной </a:t>
            </a:r>
            <a:r>
              <a:rPr lang="ru-RU" sz="2800" dirty="0" err="1" smtClean="0"/>
              <a:t>форсировки</a:t>
            </a:r>
            <a:r>
              <a:rPr lang="ru-RU" sz="2800" dirty="0" smtClean="0"/>
              <a:t> возбуждения и </a:t>
            </a:r>
            <a:r>
              <a:rPr lang="ru-RU" sz="2800" dirty="0" err="1" smtClean="0"/>
              <a:t>развозбуждения</a:t>
            </a:r>
            <a:r>
              <a:rPr lang="ru-RU" sz="2800" dirty="0" smtClean="0"/>
              <a:t> синхронных генераторов</a:t>
            </a:r>
            <a:endParaRPr lang="ru-RU" sz="2800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759"/>
            <a:ext cx="8424936" cy="4105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45224"/>
            <a:ext cx="8280920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9910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Группа 5"/>
          <p:cNvGrpSpPr>
            <a:grpSpLocks/>
          </p:cNvGrpSpPr>
          <p:nvPr/>
        </p:nvGrpSpPr>
        <p:grpSpPr bwMode="auto">
          <a:xfrm>
            <a:off x="0" y="25400"/>
            <a:ext cx="9144000" cy="6756400"/>
            <a:chOff x="0" y="25352"/>
            <a:chExt cx="9144000" cy="6755870"/>
          </a:xfrm>
        </p:grpSpPr>
        <p:pic>
          <p:nvPicPr>
            <p:cNvPr id="16387" name="Picture 2" descr="C:\Documents and Settings\Домашний ПК\Рабочий стол\Сканирование, обработка\19.4.bmp"/>
            <p:cNvPicPr>
              <a:picLocks noChangeAspect="1" noChangeArrowheads="1"/>
            </p:cNvPicPr>
            <p:nvPr/>
          </p:nvPicPr>
          <p:blipFill>
            <a:blip r:embed="rId2"/>
            <a:srcRect b="15683"/>
            <a:stretch>
              <a:fillRect/>
            </a:stretch>
          </p:blipFill>
          <p:spPr bwMode="auto">
            <a:xfrm>
              <a:off x="1285852" y="25352"/>
              <a:ext cx="6858048" cy="57611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88" name="Rectangle 3"/>
            <p:cNvSpPr>
              <a:spLocks noChangeArrowheads="1"/>
            </p:cNvSpPr>
            <p:nvPr/>
          </p:nvSpPr>
          <p:spPr bwMode="auto">
            <a:xfrm>
              <a:off x="0" y="5857892"/>
              <a:ext cx="91440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indent="165100" algn="ctr"/>
              <a:r>
                <a:rPr lang="ru-RU">
                  <a:latin typeface="Times New Roman" pitchFamily="18" charset="0"/>
                  <a:cs typeface="Times New Roman" pitchFamily="18" charset="0"/>
                </a:rPr>
                <a:t>Рис. 77. Гидрогенератор Братской ГЭС (225 МВт, 15,8 кВ, 125 об/мин):</a:t>
              </a:r>
              <a:endParaRPr lang="ru-RU">
                <a:latin typeface="Times New Roman" pitchFamily="18" charset="0"/>
              </a:endParaRPr>
            </a:p>
            <a:p>
              <a:pPr indent="165100" algn="ctr" eaLnBrk="0" hangingPunct="0"/>
              <a:r>
                <a:rPr lang="ru-RU">
                  <a:latin typeface="Times New Roman" pitchFamily="18" charset="0"/>
                  <a:cs typeface="Times New Roman" pitchFamily="18" charset="0"/>
                </a:rPr>
                <a:t>1 – корпус статора; 2 – сердечник статора; 3 – полюс ротора; </a:t>
              </a:r>
            </a:p>
            <a:p>
              <a:pPr indent="165100" algn="ctr" eaLnBrk="0" hangingPunct="0"/>
              <a:r>
                <a:rPr lang="ru-RU">
                  <a:latin typeface="Times New Roman" pitchFamily="18" charset="0"/>
                  <a:cs typeface="Times New Roman" pitchFamily="18" charset="0"/>
                </a:rPr>
                <a:t>4 – обод ротора; 5 – грузонесущая крестовина</a:t>
              </a:r>
              <a:r>
                <a:rPr lang="ru-RU">
                  <a:latin typeface="Times New Roman" pitchFamily="18" charset="0"/>
                </a:rPr>
                <a:t>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352928" cy="6376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285772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11" y="692696"/>
            <a:ext cx="8971489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5229200"/>
            <a:ext cx="8524056" cy="1541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170717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1" y="0"/>
            <a:ext cx="9142069" cy="6909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95614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Рассмотрим в качестве примера принципиальную схему УБВ и УБР на электромеханических реле, которая применяется с электромашинной системой возбуждения</a:t>
            </a:r>
            <a:endParaRPr lang="ru-RU" sz="240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364" y="1700807"/>
            <a:ext cx="8890925" cy="4285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809800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76" y="-29638"/>
            <a:ext cx="9133723" cy="11430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Устройство релейной </a:t>
            </a:r>
            <a:r>
              <a:rPr lang="ru-RU" sz="2400" dirty="0" err="1" smtClean="0"/>
              <a:t>форсировки</a:t>
            </a:r>
            <a:r>
              <a:rPr lang="ru-RU" sz="2400" dirty="0" smtClean="0"/>
              <a:t> возбуждения и </a:t>
            </a:r>
            <a:r>
              <a:rPr lang="ru-RU" sz="2400" dirty="0" err="1" smtClean="0"/>
              <a:t>развозбуждения</a:t>
            </a:r>
            <a:endParaRPr lang="ru-RU" sz="2400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58212"/>
            <a:ext cx="8532440" cy="609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667494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200"/>
            <a:ext cx="9036496" cy="6900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763857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8419"/>
            <a:ext cx="8229600" cy="664277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Автоматический регулятор-корректор напряжения</a:t>
            </a:r>
            <a:endParaRPr lang="ru-RU" sz="2400" dirty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68" y="476672"/>
            <a:ext cx="8964488" cy="133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44" y="1772816"/>
            <a:ext cx="8568952" cy="1776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8599536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092988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Функциональная схема замкнутой САР с корректором напряжения</a:t>
            </a:r>
            <a:endParaRPr lang="ru-RU" sz="2400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2" y="1716328"/>
            <a:ext cx="9149297" cy="3368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325326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513" y="908720"/>
            <a:ext cx="8712968" cy="2132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513" y="3051785"/>
            <a:ext cx="8930843" cy="1673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691995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362" y="404664"/>
            <a:ext cx="8715109" cy="633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84342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Группа 5"/>
          <p:cNvGrpSpPr>
            <a:grpSpLocks/>
          </p:cNvGrpSpPr>
          <p:nvPr/>
        </p:nvGrpSpPr>
        <p:grpSpPr bwMode="auto">
          <a:xfrm>
            <a:off x="0" y="500063"/>
            <a:ext cx="9144000" cy="5710237"/>
            <a:chOff x="0" y="500042"/>
            <a:chExt cx="9144000" cy="5709676"/>
          </a:xfrm>
        </p:grpSpPr>
        <p:pic>
          <p:nvPicPr>
            <p:cNvPr id="17411" name="Picture 2" descr="C:\Documents and Settings\Домашний ПК\Рабочий стол\Сканирование, обработка\19.5_1.bmp"/>
            <p:cNvPicPr>
              <a:picLocks noChangeAspect="1" noChangeArrowheads="1"/>
            </p:cNvPicPr>
            <p:nvPr/>
          </p:nvPicPr>
          <p:blipFill>
            <a:blip r:embed="rId2"/>
            <a:srcRect b="16417"/>
            <a:stretch>
              <a:fillRect/>
            </a:stretch>
          </p:blipFill>
          <p:spPr bwMode="auto">
            <a:xfrm>
              <a:off x="357158" y="500042"/>
              <a:ext cx="8786842" cy="48577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12" name="Rectangle 3"/>
            <p:cNvSpPr>
              <a:spLocks noChangeArrowheads="1"/>
            </p:cNvSpPr>
            <p:nvPr/>
          </p:nvSpPr>
          <p:spPr bwMode="auto">
            <a:xfrm>
              <a:off x="0" y="5286388"/>
              <a:ext cx="91440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indent="165100" algn="ctr"/>
              <a:r>
                <a:rPr lang="ru-RU">
                  <a:latin typeface="Times New Roman" pitchFamily="18" charset="0"/>
                  <a:cs typeface="Times New Roman" pitchFamily="18" charset="0"/>
                </a:rPr>
                <a:t>Рис 78. Турбогенератор:</a:t>
              </a:r>
              <a:endParaRPr lang="ru-RU">
                <a:latin typeface="Times New Roman" pitchFamily="18" charset="0"/>
              </a:endParaRPr>
            </a:p>
            <a:p>
              <a:pPr indent="165100" algn="ctr" eaLnBrk="0" hangingPunct="0"/>
              <a:r>
                <a:rPr lang="ru-RU">
                  <a:latin typeface="Times New Roman" pitchFamily="18" charset="0"/>
                  <a:cs typeface="Times New Roman" pitchFamily="18" charset="0"/>
                </a:rPr>
                <a:t>1 – возбудитель, 2 – корпус, 3 – сердечник статора, </a:t>
              </a:r>
            </a:p>
            <a:p>
              <a:pPr indent="165100" algn="ctr" eaLnBrk="0" hangingPunct="0"/>
              <a:r>
                <a:rPr lang="ru-RU">
                  <a:latin typeface="Times New Roman" pitchFamily="18" charset="0"/>
                  <a:cs typeface="Times New Roman" pitchFamily="18" charset="0"/>
                </a:rPr>
                <a:t>4 – секции водородного охлаждения, 5 – ротор</a:t>
              </a:r>
              <a:r>
                <a:rPr lang="ru-RU">
                  <a:latin typeface="Times New Roman" pitchFamily="18" charset="0"/>
                </a:rPr>
                <a:t>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833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009678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Схема трехфазного измерительного органа</a:t>
            </a:r>
            <a:endParaRPr lang="ru-RU" sz="2400" dirty="0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052736"/>
            <a:ext cx="8862731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745770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0719" y="4509120"/>
            <a:ext cx="9036496" cy="864096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Измерительный орган с резистивным нелинейным элементом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а-схема; б-характеристика</a:t>
            </a:r>
            <a:endParaRPr lang="ru-RU" sz="2400" dirty="0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44824"/>
            <a:ext cx="8040893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236555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643188"/>
            <a:ext cx="9144000" cy="466725"/>
          </a:xfrm>
          <a:effectLst>
            <a:outerShdw blurRad="50800" dist="63500" dir="1980000" algn="tl" rotWithShape="0">
              <a:prstClr val="black">
                <a:alpha val="64000"/>
              </a:prstClr>
            </a:outerShdw>
          </a:effectLst>
        </p:spPr>
        <p:txBody>
          <a:bodyPr>
            <a:normAutofit/>
          </a:bodyPr>
          <a:lstStyle/>
          <a:p>
            <a:pPr algn="ctr" fontAlgn="auto" hangingPunct="0">
              <a:spcAft>
                <a:spcPts val="0"/>
              </a:spcAft>
              <a:buFont typeface="Wingdings"/>
              <a:buNone/>
              <a:defRPr/>
            </a:pPr>
            <a:r>
              <a:rPr lang="ru-RU" sz="2400" b="1" dirty="0" smtClean="0"/>
              <a:t>Реакция якоря синхронной машины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7188" y="0"/>
            <a:ext cx="3011487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</a:rPr>
              <a:t>Активная нагрузка</a:t>
            </a:r>
            <a:r>
              <a:rPr lang="ru-RU" dirty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</a:rPr>
              <a:t> (ψ</a:t>
            </a:r>
            <a:r>
              <a:rPr lang="ru-RU" baseline="-25000" dirty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</a:rPr>
              <a:t>1</a:t>
            </a:r>
            <a:r>
              <a:rPr lang="ru-RU" dirty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</a:rPr>
              <a:t> = 0)</a:t>
            </a:r>
          </a:p>
        </p:txBody>
      </p:sp>
      <p:grpSp>
        <p:nvGrpSpPr>
          <p:cNvPr id="22531" name="Группа 7"/>
          <p:cNvGrpSpPr>
            <a:grpSpLocks/>
          </p:cNvGrpSpPr>
          <p:nvPr/>
        </p:nvGrpSpPr>
        <p:grpSpPr bwMode="auto">
          <a:xfrm>
            <a:off x="0" y="500063"/>
            <a:ext cx="9144000" cy="5861050"/>
            <a:chOff x="0" y="500042"/>
            <a:chExt cx="9144000" cy="5861305"/>
          </a:xfrm>
        </p:grpSpPr>
        <p:pic>
          <p:nvPicPr>
            <p:cNvPr id="22532" name="Picture 2" descr="C:\Documents and Settings\Домашний ПК\Рабочий стол\Сканирование, обработка\20.5.bmp"/>
            <p:cNvPicPr>
              <a:picLocks noChangeAspect="1" noChangeArrowheads="1"/>
            </p:cNvPicPr>
            <p:nvPr/>
          </p:nvPicPr>
          <p:blipFill>
            <a:blip r:embed="rId3"/>
            <a:srcRect b="15019"/>
            <a:stretch>
              <a:fillRect/>
            </a:stretch>
          </p:blipFill>
          <p:spPr bwMode="auto">
            <a:xfrm>
              <a:off x="428596" y="500042"/>
              <a:ext cx="8715404" cy="51435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33" name="Rectangle 3"/>
            <p:cNvSpPr>
              <a:spLocks noChangeArrowheads="1"/>
            </p:cNvSpPr>
            <p:nvPr/>
          </p:nvSpPr>
          <p:spPr bwMode="auto">
            <a:xfrm>
              <a:off x="0" y="5715016"/>
              <a:ext cx="914400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indent="165100" algn="ctr"/>
              <a:r>
                <a:rPr lang="ru-RU">
                  <a:latin typeface="Times New Roman" pitchFamily="18" charset="0"/>
                  <a:cs typeface="Times New Roman" pitchFamily="18" charset="0"/>
                </a:rPr>
                <a:t>Рис. 84. Реакция якоря синхронного генератора при активной (а),</a:t>
              </a:r>
              <a:endParaRPr lang="ru-RU">
                <a:latin typeface="Times New Roman" pitchFamily="18" charset="0"/>
              </a:endParaRPr>
            </a:p>
            <a:p>
              <a:pPr indent="165100" algn="ctr" eaLnBrk="0" hangingPunct="0"/>
              <a:r>
                <a:rPr lang="ru-RU">
                  <a:latin typeface="Times New Roman" pitchFamily="18" charset="0"/>
                  <a:cs typeface="Times New Roman" pitchFamily="18" charset="0"/>
                </a:rPr>
                <a:t>индуктивной (б) и емкостной (в) нагрузках</a:t>
              </a:r>
              <a:endParaRPr lang="ru-RU"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8" y="428625"/>
            <a:ext cx="3417887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</a:rPr>
              <a:t>Емкостная нагрузка</a:t>
            </a:r>
            <a:r>
              <a:rPr lang="ru-RU" dirty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</a:rPr>
              <a:t> (</a:t>
            </a:r>
            <a:r>
              <a:rPr lang="ru-RU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</a:rPr>
              <a:t>ψ </a:t>
            </a:r>
            <a:r>
              <a:rPr lang="ru-RU" dirty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</a:rPr>
              <a:t>= –</a:t>
            </a:r>
            <a:r>
              <a:rPr lang="ru-RU" b="1" dirty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</a:rPr>
              <a:t>90° </a:t>
            </a:r>
            <a:r>
              <a:rPr lang="ru-RU" dirty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</a:rPr>
              <a:t>)</a:t>
            </a:r>
          </a:p>
        </p:txBody>
      </p:sp>
      <p:sp>
        <p:nvSpPr>
          <p:cNvPr id="23555" name="Прямоугольник 3"/>
          <p:cNvSpPr>
            <a:spLocks noChangeArrowheads="1"/>
          </p:cNvSpPr>
          <p:nvPr/>
        </p:nvSpPr>
        <p:spPr bwMode="auto">
          <a:xfrm>
            <a:off x="357188" y="0"/>
            <a:ext cx="35988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</a:rPr>
              <a:t>Индуктивная нагрузка</a:t>
            </a:r>
            <a:r>
              <a:rPr lang="ru-RU">
                <a:latin typeface="Times New Roman" pitchFamily="18" charset="0"/>
              </a:rPr>
              <a:t> (ψ</a:t>
            </a:r>
            <a:r>
              <a:rPr lang="ru-RU" baseline="-25000">
                <a:latin typeface="Times New Roman" pitchFamily="18" charset="0"/>
              </a:rPr>
              <a:t>1</a:t>
            </a:r>
            <a:r>
              <a:rPr lang="ru-RU">
                <a:latin typeface="Times New Roman" pitchFamily="18" charset="0"/>
              </a:rPr>
              <a:t> = 90°)</a:t>
            </a:r>
          </a:p>
        </p:txBody>
      </p:sp>
      <p:grpSp>
        <p:nvGrpSpPr>
          <p:cNvPr id="23556" name="Группа 6"/>
          <p:cNvGrpSpPr>
            <a:grpSpLocks/>
          </p:cNvGrpSpPr>
          <p:nvPr/>
        </p:nvGrpSpPr>
        <p:grpSpPr bwMode="auto">
          <a:xfrm>
            <a:off x="0" y="785813"/>
            <a:ext cx="9144000" cy="5984875"/>
            <a:chOff x="0" y="785794"/>
            <a:chExt cx="9144000" cy="5984338"/>
          </a:xfrm>
        </p:grpSpPr>
        <p:pic>
          <p:nvPicPr>
            <p:cNvPr id="23557" name="Picture 1" descr="C:\Documents and Settings\Домашний ПК\Рабочий стол\Сканирование, обработка\20.6.bmp"/>
            <p:cNvPicPr>
              <a:picLocks noChangeAspect="1" noChangeArrowheads="1"/>
            </p:cNvPicPr>
            <p:nvPr/>
          </p:nvPicPr>
          <p:blipFill>
            <a:blip r:embed="rId2"/>
            <a:srcRect l="7353" t="3703" r="2940" b="19771"/>
            <a:stretch>
              <a:fillRect/>
            </a:stretch>
          </p:blipFill>
          <p:spPr bwMode="auto">
            <a:xfrm>
              <a:off x="1714480" y="785794"/>
              <a:ext cx="5643602" cy="5736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58" name="Rectangle 2"/>
            <p:cNvSpPr>
              <a:spLocks noChangeArrowheads="1"/>
            </p:cNvSpPr>
            <p:nvPr/>
          </p:nvSpPr>
          <p:spPr bwMode="auto">
            <a:xfrm>
              <a:off x="0" y="6400800"/>
              <a:ext cx="914400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indent="165100" algn="ctr"/>
              <a:r>
                <a:rPr lang="ru-RU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Рис. 85. Магнитное поле синхронного генератора при активной нагрузке</a:t>
              </a:r>
              <a:endParaRPr lang="ru-RU"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Временные диаграммы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1" name="Picture 3" descr="C:\Users\Asus\Desktop\ДГТУ\Автоматизация энергетических систем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00808"/>
            <a:ext cx="8460432" cy="4448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653284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/>
              <a:t>Временные диаграммы при а</a:t>
            </a:r>
            <a:r>
              <a:rPr lang="ru-RU" sz="2400" dirty="0" smtClean="0"/>
              <a:t>ктивной </a:t>
            </a:r>
            <a:r>
              <a:rPr lang="ru-RU" sz="2400" dirty="0"/>
              <a:t>нагрузке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9" name="Picture 3" descr="C:\Users\Asus\Desktop\ДГТУ\Автоматизация энергетических систем\Вр диаг при акт наг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432548"/>
            <a:ext cx="8854848" cy="5092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182582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Временные диаграммы при индуктивной нагрузке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5" name="Picture 3" descr="C:\Users\Asus\Desktop\ДГТУ\Автоматизация энергетических систем\Вр диаг при инд наг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6792"/>
            <a:ext cx="8748464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439986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/>
              <a:t>Временные диаграммы при  </a:t>
            </a:r>
            <a:r>
              <a:rPr lang="ru-RU" sz="2400" dirty="0" smtClean="0"/>
              <a:t>емкостной </a:t>
            </a:r>
            <a:r>
              <a:rPr lang="ru-RU" sz="2400" dirty="0"/>
              <a:t>нагрузке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3" name="Picture 3" descr="C:\Users\Asus\Desktop\ДГТУ\Автоматизация энергетических систем\Вр диаг при емк наг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54351"/>
            <a:ext cx="8927976" cy="4694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72658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Группа 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8435" name="Picture 2" descr="C:\Documents and Settings\Домашний ПК\Рабочий стол\Сканирование, обработка\19.6_1.bmp"/>
            <p:cNvPicPr>
              <a:picLocks noChangeAspect="1" noChangeArrowheads="1"/>
            </p:cNvPicPr>
            <p:nvPr/>
          </p:nvPicPr>
          <p:blipFill>
            <a:blip r:embed="rId2"/>
            <a:srcRect b="10423"/>
            <a:stretch>
              <a:fillRect/>
            </a:stretch>
          </p:blipFill>
          <p:spPr bwMode="auto">
            <a:xfrm>
              <a:off x="1285852" y="0"/>
              <a:ext cx="6286544" cy="60071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36" name="Rectangle 3"/>
            <p:cNvSpPr>
              <a:spLocks noChangeArrowheads="1"/>
            </p:cNvSpPr>
            <p:nvPr/>
          </p:nvSpPr>
          <p:spPr bwMode="auto">
            <a:xfrm>
              <a:off x="0" y="5934670"/>
              <a:ext cx="91440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indent="165100" algn="ctr"/>
              <a:r>
                <a:rPr lang="ru-RU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Рис 79. Синхронный генератор (дизель-генератор):</a:t>
              </a:r>
              <a:endParaRPr lang="ru-RU">
                <a:latin typeface="Times New Roman" pitchFamily="18" charset="0"/>
              </a:endParaRPr>
            </a:p>
            <a:p>
              <a:pPr indent="165100" algn="ctr" eaLnBrk="0" hangingPunct="0"/>
              <a:r>
                <a:rPr lang="ru-RU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1 </a:t>
              </a:r>
              <a:r>
                <a:rPr lang="ru-RU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– контактные кольца, </a:t>
              </a:r>
              <a:r>
                <a:rPr lang="ru-RU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2 </a:t>
              </a:r>
              <a:r>
                <a:rPr lang="ru-RU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– щеткодержатели, </a:t>
              </a:r>
              <a:r>
                <a:rPr lang="ru-RU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3 </a:t>
              </a:r>
              <a:r>
                <a:rPr lang="ru-RU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– полюсная катушка ротора, </a:t>
              </a:r>
              <a:endParaRPr lang="ru-RU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indent="165100" algn="ctr" eaLnBrk="0" hangingPunct="0"/>
              <a:r>
                <a:rPr lang="ru-RU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4 </a:t>
              </a:r>
              <a:r>
                <a:rPr lang="ru-RU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– полюсный наконечник, </a:t>
              </a:r>
              <a:r>
                <a:rPr lang="ru-RU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5 </a:t>
              </a:r>
              <a:r>
                <a:rPr lang="ru-RU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– сердечник статора, </a:t>
              </a:r>
              <a:r>
                <a:rPr lang="ru-RU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6 </a:t>
              </a:r>
              <a:r>
                <a:rPr lang="ru-RU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– вентилятор, 7 – вал</a:t>
              </a:r>
              <a:r>
                <a:rPr lang="ru-RU">
                  <a:latin typeface="Times New Roman" pitchFamily="18" charset="0"/>
                </a:rPr>
                <a:t>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88" y="0"/>
            <a:ext cx="3932237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</a:rPr>
              <a:t>Смешанная нагрузка </a:t>
            </a:r>
            <a:r>
              <a:rPr lang="ru-RU" dirty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</a:rPr>
              <a:t>(0 &lt; ψ</a:t>
            </a:r>
            <a:r>
              <a:rPr lang="ru-RU" baseline="-25000" dirty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</a:rPr>
              <a:t>1</a:t>
            </a:r>
            <a:r>
              <a:rPr lang="ru-RU" i="1" dirty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</a:rPr>
              <a:t> &lt; </a:t>
            </a:r>
            <a:r>
              <a:rPr lang="ru-RU" dirty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</a:rPr>
              <a:t>±90°)</a:t>
            </a:r>
          </a:p>
        </p:txBody>
      </p:sp>
      <p:grpSp>
        <p:nvGrpSpPr>
          <p:cNvPr id="24579" name="Группа 5"/>
          <p:cNvGrpSpPr>
            <a:grpSpLocks/>
          </p:cNvGrpSpPr>
          <p:nvPr/>
        </p:nvGrpSpPr>
        <p:grpSpPr bwMode="auto">
          <a:xfrm>
            <a:off x="0" y="428625"/>
            <a:ext cx="9144000" cy="5799138"/>
            <a:chOff x="0" y="428604"/>
            <a:chExt cx="9144000" cy="5798620"/>
          </a:xfrm>
        </p:grpSpPr>
        <p:sp>
          <p:nvSpPr>
            <p:cNvPr id="24580" name="Rectangle 1"/>
            <p:cNvSpPr>
              <a:spLocks noChangeArrowheads="1"/>
            </p:cNvSpPr>
            <p:nvPr/>
          </p:nvSpPr>
          <p:spPr bwMode="auto">
            <a:xfrm>
              <a:off x="0" y="5857892"/>
              <a:ext cx="914400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indent="165100" algn="ctr"/>
              <a:r>
                <a:rPr lang="ru-RU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Рис. 86. Реакция якоря при смешанной нагрузке</a:t>
              </a:r>
              <a:endParaRPr lang="ru-RU">
                <a:latin typeface="Times New Roman" pitchFamily="18" charset="0"/>
              </a:endParaRPr>
            </a:p>
          </p:txBody>
        </p:sp>
        <p:pic>
          <p:nvPicPr>
            <p:cNvPr id="24581" name="Picture 2" descr="C:\Documents and Settings\Домашний ПК\Рабочий стол\Сканирование, обработка\20.7.bmp"/>
            <p:cNvPicPr>
              <a:picLocks noChangeAspect="1" noChangeArrowheads="1"/>
            </p:cNvPicPr>
            <p:nvPr/>
          </p:nvPicPr>
          <p:blipFill>
            <a:blip r:embed="rId2"/>
            <a:srcRect b="19708"/>
            <a:stretch>
              <a:fillRect/>
            </a:stretch>
          </p:blipFill>
          <p:spPr bwMode="auto">
            <a:xfrm>
              <a:off x="357158" y="428604"/>
              <a:ext cx="8786842" cy="5501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0" y="0"/>
            <a:ext cx="9144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pAutoFit/>
          </a:bodyPr>
          <a:lstStyle/>
          <a:p>
            <a:pPr indent="165100" algn="ctr"/>
            <a:r>
              <a:rPr lang="ru-RU" sz="2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Уравнения напряжений синхронного генератора. </a:t>
            </a:r>
          </a:p>
          <a:p>
            <a:pPr indent="165100" algn="ctr" eaLnBrk="0" hangingPunct="0"/>
            <a:r>
              <a:rPr lang="ru-RU" sz="2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Векторные диаграммы синхронных генераторов</a:t>
            </a:r>
            <a:r>
              <a:rPr lang="ru-RU" sz="2000">
                <a:latin typeface="Times New Roman" pitchFamily="18" charset="0"/>
              </a:rPr>
              <a:t> </a:t>
            </a:r>
          </a:p>
        </p:txBody>
      </p:sp>
      <p:sp>
        <p:nvSpPr>
          <p:cNvPr id="1031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Times New Roman" pitchFamily="18" charset="0"/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143125" y="1571625"/>
          <a:ext cx="52514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" name="Формула" r:id="rId3" imgW="3060360" imgH="330120" progId="Equation.3">
                  <p:embed/>
                </p:oleObj>
              </mc:Choice>
              <mc:Fallback>
                <p:oleObj name="Формула" r:id="rId3" imgW="3060360" imgH="33012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3125" y="1571625"/>
                        <a:ext cx="5251450" cy="571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57188" y="857250"/>
            <a:ext cx="40005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</a:rPr>
              <a:t>Уравнения напряжений явнополюсного синхронного генератора.</a:t>
            </a:r>
            <a:endParaRPr lang="ru-RU" dirty="0">
              <a:solidFill>
                <a:schemeClr val="tx2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03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Times New Roman" pitchFamily="18" charset="0"/>
            </a:endParaRPr>
          </a:p>
        </p:txBody>
      </p:sp>
      <p:graphicFrame>
        <p:nvGraphicFramePr>
          <p:cNvPr id="1027" name="Object 4"/>
          <p:cNvGraphicFramePr>
            <a:graphicFrameLocks noChangeAspect="1"/>
          </p:cNvGraphicFramePr>
          <p:nvPr/>
        </p:nvGraphicFramePr>
        <p:xfrm>
          <a:off x="2714625" y="2214563"/>
          <a:ext cx="3946525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5" name="Формула" r:id="rId5" imgW="2298600" imgH="330120" progId="Equation.3">
                  <p:embed/>
                </p:oleObj>
              </mc:Choice>
              <mc:Fallback>
                <p:oleObj name="Формула" r:id="rId5" imgW="2298600" imgH="33012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4625" y="2214563"/>
                        <a:ext cx="3946525" cy="571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357188" y="3071813"/>
            <a:ext cx="4429125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</a:rPr>
              <a:t>Уравнения напряжений неявнополюсного синхронного генератора.</a:t>
            </a:r>
            <a:endParaRPr lang="ru-RU" dirty="0">
              <a:solidFill>
                <a:schemeClr val="tx2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03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Times New Roman" pitchFamily="18" charset="0"/>
            </a:endParaRPr>
          </a:p>
        </p:txBody>
      </p:sp>
      <p:graphicFrame>
        <p:nvGraphicFramePr>
          <p:cNvPr id="1028" name="Object 6"/>
          <p:cNvGraphicFramePr>
            <a:graphicFrameLocks noChangeAspect="1"/>
          </p:cNvGraphicFramePr>
          <p:nvPr/>
        </p:nvGraphicFramePr>
        <p:xfrm>
          <a:off x="2571750" y="3857625"/>
          <a:ext cx="4041775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" name="Формула" r:id="rId7" imgW="2361960" imgH="330120" progId="Equation.3">
                  <p:embed/>
                </p:oleObj>
              </mc:Choice>
              <mc:Fallback>
                <p:oleObj name="Формула" r:id="rId7" imgW="2361960" imgH="33012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1750" y="3857625"/>
                        <a:ext cx="4041775" cy="571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6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Times New Roman" pitchFamily="18" charset="0"/>
            </a:endParaRPr>
          </a:p>
        </p:txBody>
      </p:sp>
      <p:graphicFrame>
        <p:nvGraphicFramePr>
          <p:cNvPr id="1029" name="Object 8"/>
          <p:cNvGraphicFramePr>
            <a:graphicFrameLocks noChangeAspect="1"/>
          </p:cNvGraphicFramePr>
          <p:nvPr/>
        </p:nvGraphicFramePr>
        <p:xfrm>
          <a:off x="3143250" y="4500563"/>
          <a:ext cx="28575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" name="Формула" r:id="rId9" imgW="1587240" imgH="330120" progId="Equation.3">
                  <p:embed/>
                </p:oleObj>
              </mc:Choice>
              <mc:Fallback>
                <p:oleObj name="Формула" r:id="rId9" imgW="1587240" imgH="33012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3250" y="4500563"/>
                        <a:ext cx="2857500" cy="600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369888"/>
          </a:xfrm>
          <a:prstGeom prst="rect">
            <a:avLst/>
          </a:prstGeom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</a:rPr>
              <a:t>Векторные диаграммы синхронного генератора</a:t>
            </a:r>
            <a:endParaRPr lang="ru-RU" dirty="0">
              <a:latin typeface="+mn-lt"/>
            </a:endParaRPr>
          </a:p>
        </p:txBody>
      </p:sp>
      <p:grpSp>
        <p:nvGrpSpPr>
          <p:cNvPr id="25603" name="Группа 4"/>
          <p:cNvGrpSpPr>
            <a:grpSpLocks/>
          </p:cNvGrpSpPr>
          <p:nvPr/>
        </p:nvGrpSpPr>
        <p:grpSpPr bwMode="auto">
          <a:xfrm>
            <a:off x="0" y="500063"/>
            <a:ext cx="9144000" cy="5210175"/>
            <a:chOff x="0" y="500042"/>
            <a:chExt cx="9144000" cy="5209610"/>
          </a:xfrm>
        </p:grpSpPr>
        <p:pic>
          <p:nvPicPr>
            <p:cNvPr id="25604" name="Picture 1" descr="C:\Documents and Settings\Домашний ПК\Рабочий стол\Сканирование, обработка\20.8.bmp"/>
            <p:cNvPicPr>
              <a:picLocks noChangeAspect="1" noChangeArrowheads="1"/>
            </p:cNvPicPr>
            <p:nvPr/>
          </p:nvPicPr>
          <p:blipFill>
            <a:blip r:embed="rId2"/>
            <a:srcRect b="22800"/>
            <a:stretch>
              <a:fillRect/>
            </a:stretch>
          </p:blipFill>
          <p:spPr bwMode="auto">
            <a:xfrm>
              <a:off x="357158" y="500042"/>
              <a:ext cx="8786842" cy="4286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05" name="Rectangle 2"/>
            <p:cNvSpPr>
              <a:spLocks noChangeArrowheads="1"/>
            </p:cNvSpPr>
            <p:nvPr/>
          </p:nvSpPr>
          <p:spPr bwMode="auto">
            <a:xfrm>
              <a:off x="0" y="4786322"/>
              <a:ext cx="91440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indent="165100" algn="ctr"/>
              <a:r>
                <a:rPr lang="ru-RU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Рис. 87. Векторные диаграммы явнополюсного (</a:t>
              </a:r>
              <a:r>
                <a:rPr lang="ru-RU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а</a:t>
              </a:r>
              <a:r>
                <a:rPr lang="ru-RU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 и </a:t>
              </a:r>
              <a:r>
                <a:rPr lang="ru-RU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б</a:t>
              </a:r>
              <a:r>
                <a:rPr lang="ru-RU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) и неявнополюс-</a:t>
              </a:r>
              <a:endParaRPr lang="ru-RU">
                <a:latin typeface="Times New Roman" pitchFamily="18" charset="0"/>
              </a:endParaRPr>
            </a:p>
            <a:p>
              <a:pPr indent="165100" algn="ctr" eaLnBrk="0" hangingPunct="0"/>
              <a:r>
                <a:rPr lang="ru-RU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ного (</a:t>
              </a:r>
              <a:r>
                <a:rPr lang="ru-RU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в</a:t>
              </a:r>
              <a:r>
                <a:rPr lang="ru-RU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 и </a:t>
              </a:r>
              <a:r>
                <a:rPr lang="ru-RU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г) </a:t>
              </a:r>
              <a:r>
                <a:rPr lang="ru-RU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синхронных генераторов: </a:t>
              </a:r>
              <a:r>
                <a:rPr lang="ru-RU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а и в </a:t>
              </a:r>
              <a:r>
                <a:rPr lang="ru-RU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– при активно-инцуктивной нагрузке; </a:t>
              </a:r>
              <a:endParaRPr lang="ru-RU">
                <a:latin typeface="Times New Roman" pitchFamily="18" charset="0"/>
              </a:endParaRPr>
            </a:p>
            <a:p>
              <a:pPr indent="165100" algn="ctr" eaLnBrk="0" hangingPunct="0"/>
              <a:r>
                <a:rPr lang="ru-RU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б</a:t>
              </a:r>
              <a:r>
                <a:rPr lang="ru-RU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и г</a:t>
              </a:r>
              <a:r>
                <a:rPr lang="ru-RU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 – при активно-емкостной нагрузке</a:t>
              </a:r>
              <a:endParaRPr lang="ru-RU"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pAutoFit/>
          </a:bodyPr>
          <a:lstStyle/>
          <a:p>
            <a:pPr indent="165100" algn="ctr"/>
            <a:r>
              <a:rPr lang="ru-RU" b="1">
                <a:latin typeface="Times New Roman" pitchFamily="18" charset="0"/>
                <a:cs typeface="Times New Roman" pitchFamily="18" charset="0"/>
              </a:rPr>
              <a:t>Характеристики синхронного генератора</a:t>
            </a:r>
            <a:endParaRPr lang="ru-RU">
              <a:latin typeface="Times New Roman" pitchFamily="18" charset="0"/>
            </a:endParaRPr>
          </a:p>
        </p:txBody>
      </p:sp>
      <p:grpSp>
        <p:nvGrpSpPr>
          <p:cNvPr id="26627" name="Группа 12"/>
          <p:cNvGrpSpPr>
            <a:grpSpLocks/>
          </p:cNvGrpSpPr>
          <p:nvPr/>
        </p:nvGrpSpPr>
        <p:grpSpPr bwMode="auto">
          <a:xfrm>
            <a:off x="357188" y="1143000"/>
            <a:ext cx="8786812" cy="4860925"/>
            <a:chOff x="357158" y="642918"/>
            <a:chExt cx="8786842" cy="4861173"/>
          </a:xfrm>
        </p:grpSpPr>
        <p:grpSp>
          <p:nvGrpSpPr>
            <p:cNvPr id="26628" name="Группа 9"/>
            <p:cNvGrpSpPr>
              <a:grpSpLocks/>
            </p:cNvGrpSpPr>
            <p:nvPr/>
          </p:nvGrpSpPr>
          <p:grpSpPr bwMode="auto">
            <a:xfrm>
              <a:off x="357158" y="642918"/>
              <a:ext cx="4786346" cy="4799617"/>
              <a:chOff x="357158" y="642918"/>
              <a:chExt cx="4786346" cy="4799617"/>
            </a:xfrm>
          </p:grpSpPr>
          <p:sp>
            <p:nvSpPr>
              <p:cNvPr id="3" name="Прямоугольник 2"/>
              <p:cNvSpPr/>
              <p:nvPr/>
            </p:nvSpPr>
            <p:spPr>
              <a:xfrm>
                <a:off x="357158" y="642918"/>
                <a:ext cx="3071822" cy="58423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b="1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latin typeface="+mn-lt"/>
                  </a:rPr>
                  <a:t>Характеристика холостого хода синхронного генератора. </a:t>
                </a:r>
                <a:endParaRPr lang="ru-RU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n-lt"/>
                </a:endParaRPr>
              </a:p>
            </p:txBody>
          </p:sp>
          <p:pic>
            <p:nvPicPr>
              <p:cNvPr id="26634" name="Picture 3" descr="C:\Documents and Settings\Домашний ПК\Рабочий стол\Сканирование, обработка\20.9.bmp"/>
              <p:cNvPicPr>
                <a:picLocks noChangeAspect="1" noChangeArrowheads="1"/>
              </p:cNvPicPr>
              <p:nvPr/>
            </p:nvPicPr>
            <p:blipFill>
              <a:blip r:embed="rId2"/>
              <a:srcRect b="16827"/>
              <a:stretch>
                <a:fillRect/>
              </a:stretch>
            </p:blipFill>
            <p:spPr bwMode="auto">
              <a:xfrm>
                <a:off x="357158" y="1214422"/>
                <a:ext cx="4786346" cy="34290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6635" name="Rectangle 6"/>
              <p:cNvSpPr>
                <a:spLocks noChangeArrowheads="1"/>
              </p:cNvSpPr>
              <p:nvPr/>
            </p:nvSpPr>
            <p:spPr bwMode="auto">
              <a:xfrm>
                <a:off x="357158" y="4857760"/>
                <a:ext cx="4500594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indent="165100" algn="ctr"/>
                <a:r>
                  <a:rPr lang="ru-RU" sz="160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Рис. 88. Опыт холостого хода синхронного генератора</a:t>
                </a:r>
                <a:endParaRPr lang="ru-RU" sz="1600">
                  <a:latin typeface="Times New Roman" pitchFamily="18" charset="0"/>
                </a:endParaRPr>
              </a:p>
            </p:txBody>
          </p:sp>
        </p:grpSp>
        <p:grpSp>
          <p:nvGrpSpPr>
            <p:cNvPr id="26629" name="Группа 11"/>
            <p:cNvGrpSpPr>
              <a:grpSpLocks/>
            </p:cNvGrpSpPr>
            <p:nvPr/>
          </p:nvGrpSpPr>
          <p:grpSpPr bwMode="auto">
            <a:xfrm>
              <a:off x="4814866" y="642918"/>
              <a:ext cx="4329134" cy="4861173"/>
              <a:chOff x="4814866" y="642918"/>
              <a:chExt cx="4329134" cy="4861173"/>
            </a:xfrm>
          </p:grpSpPr>
          <p:sp>
            <p:nvSpPr>
              <p:cNvPr id="6" name="Прямоугольник 5"/>
              <p:cNvSpPr/>
              <p:nvPr/>
            </p:nvSpPr>
            <p:spPr>
              <a:xfrm>
                <a:off x="4814873" y="642918"/>
                <a:ext cx="4329127" cy="3699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b="1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latin typeface="+mn-lt"/>
                  </a:rPr>
                  <a:t>Характеристика короткого замыкания.</a:t>
                </a:r>
                <a:endParaRPr lang="ru-RU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n-lt"/>
                </a:endParaRPr>
              </a:p>
            </p:txBody>
          </p:sp>
          <p:pic>
            <p:nvPicPr>
              <p:cNvPr id="26631" name="Picture 5" descr="C:\Documents and Settings\Домашний ПК\Рабочий стол\Сканирование, обработка\20.10.bmp"/>
              <p:cNvPicPr>
                <a:picLocks noChangeAspect="1" noChangeArrowheads="1"/>
              </p:cNvPicPr>
              <p:nvPr/>
            </p:nvPicPr>
            <p:blipFill>
              <a:blip r:embed="rId3"/>
              <a:srcRect b="13792"/>
              <a:stretch>
                <a:fillRect/>
              </a:stretch>
            </p:blipFill>
            <p:spPr bwMode="auto">
              <a:xfrm>
                <a:off x="5026395" y="1214422"/>
                <a:ext cx="4117605" cy="35719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6632" name="Прямоугольник 10"/>
              <p:cNvSpPr>
                <a:spLocks noChangeArrowheads="1"/>
              </p:cNvSpPr>
              <p:nvPr/>
            </p:nvSpPr>
            <p:spPr bwMode="auto">
              <a:xfrm>
                <a:off x="5072066" y="4857760"/>
                <a:ext cx="4071934" cy="6463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>
                    <a:latin typeface="Times New Roman" pitchFamily="18" charset="0"/>
                  </a:rPr>
                  <a:t>Рис. 89. Опыт короткого замыкания синхронного генератора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Группа 5"/>
          <p:cNvGrpSpPr>
            <a:grpSpLocks/>
          </p:cNvGrpSpPr>
          <p:nvPr/>
        </p:nvGrpSpPr>
        <p:grpSpPr bwMode="auto">
          <a:xfrm>
            <a:off x="1428750" y="357188"/>
            <a:ext cx="6643688" cy="5857875"/>
            <a:chOff x="3596947" y="1142999"/>
            <a:chExt cx="4404077" cy="3736671"/>
          </a:xfrm>
        </p:grpSpPr>
        <p:pic>
          <p:nvPicPr>
            <p:cNvPr id="27652" name="Picture 2" descr="C:\Documents and Settings\Домашний ПК\Рабочий стол\Сканирование, обработка\20.11.bmp"/>
            <p:cNvPicPr>
              <a:picLocks noChangeAspect="1" noChangeArrowheads="1"/>
            </p:cNvPicPr>
            <p:nvPr/>
          </p:nvPicPr>
          <p:blipFill>
            <a:blip r:embed="rId2"/>
            <a:srcRect b="15901"/>
            <a:stretch>
              <a:fillRect/>
            </a:stretch>
          </p:blipFill>
          <p:spPr bwMode="auto">
            <a:xfrm>
              <a:off x="3596947" y="1142999"/>
              <a:ext cx="4286280" cy="35004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53" name="Прямоугольник 3"/>
            <p:cNvSpPr>
              <a:spLocks noChangeArrowheads="1"/>
            </p:cNvSpPr>
            <p:nvPr/>
          </p:nvSpPr>
          <p:spPr bwMode="auto">
            <a:xfrm>
              <a:off x="3643306" y="4643446"/>
              <a:ext cx="4357718" cy="236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>
                  <a:latin typeface="Times New Roman" pitchFamily="18" charset="0"/>
                </a:rPr>
                <a:t>Рис. 90. Определение составляющих тока к.з.</a:t>
              </a:r>
            </a:p>
          </p:txBody>
        </p:sp>
      </p:grpSp>
      <p:sp>
        <p:nvSpPr>
          <p:cNvPr id="2765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2" name="Группа 9"/>
          <p:cNvGrpSpPr>
            <a:grpSpLocks/>
          </p:cNvGrpSpPr>
          <p:nvPr/>
        </p:nvGrpSpPr>
        <p:grpSpPr bwMode="auto">
          <a:xfrm>
            <a:off x="0" y="0"/>
            <a:ext cx="9144000" cy="6370638"/>
            <a:chOff x="0" y="0"/>
            <a:chExt cx="9144000" cy="6370100"/>
          </a:xfrm>
        </p:grpSpPr>
        <p:grpSp>
          <p:nvGrpSpPr>
            <p:cNvPr id="2053" name="Группа 2"/>
            <p:cNvGrpSpPr>
              <a:grpSpLocks/>
            </p:cNvGrpSpPr>
            <p:nvPr/>
          </p:nvGrpSpPr>
          <p:grpSpPr bwMode="auto">
            <a:xfrm>
              <a:off x="428596" y="0"/>
              <a:ext cx="8715404" cy="1530350"/>
              <a:chOff x="428596" y="4286256"/>
              <a:chExt cx="8715404" cy="1530350"/>
            </a:xfrm>
          </p:grpSpPr>
          <p:sp>
            <p:nvSpPr>
              <p:cNvPr id="4" name="Прямоугольник 3"/>
              <p:cNvSpPr/>
              <p:nvPr/>
            </p:nvSpPr>
            <p:spPr>
              <a:xfrm>
                <a:off x="428625" y="4286256"/>
                <a:ext cx="3001963" cy="36985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b="1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latin typeface="+mn-lt"/>
                  </a:rPr>
                  <a:t>Внешняя характеристика. </a:t>
                </a:r>
                <a:endParaRPr lang="ru-RU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n-lt"/>
                </a:endParaRPr>
              </a:p>
            </p:txBody>
          </p:sp>
          <p:graphicFrame>
            <p:nvGraphicFramePr>
              <p:cNvPr id="2050" name="Object 1"/>
              <p:cNvGraphicFramePr>
                <a:graphicFrameLocks noChangeAspect="1"/>
              </p:cNvGraphicFramePr>
              <p:nvPr/>
            </p:nvGraphicFramePr>
            <p:xfrm>
              <a:off x="2890838" y="5256219"/>
              <a:ext cx="2554287" cy="56038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077" name="Формула" r:id="rId3" imgW="1968480" imgH="431640" progId="Equation.3">
                      <p:embed/>
                    </p:oleObj>
                  </mc:Choice>
                  <mc:Fallback>
                    <p:oleObj name="Формула" r:id="rId3" imgW="1968480" imgH="431640" progId="Equation.3">
                      <p:embed/>
                      <p:pic>
                        <p:nvPicPr>
                          <p:cNvPr id="0" name="Object 1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890838" y="5256219"/>
                            <a:ext cx="2554287" cy="560387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058" name="Прямоугольник 5"/>
              <p:cNvSpPr>
                <a:spLocks noChangeArrowheads="1"/>
              </p:cNvSpPr>
              <p:nvPr/>
            </p:nvSpPr>
            <p:spPr bwMode="auto">
              <a:xfrm>
                <a:off x="428596" y="4643446"/>
                <a:ext cx="8715404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sz="1600">
                    <a:latin typeface="Times New Roman" pitchFamily="18" charset="0"/>
                  </a:rPr>
                  <a:t>Изменение напряжения синхронного генератора, вызванное сбросом номинальной нагрузки при </a:t>
                </a:r>
                <a:r>
                  <a:rPr lang="en-US" sz="1600" i="1">
                    <a:latin typeface="Times New Roman" pitchFamily="18" charset="0"/>
                  </a:rPr>
                  <a:t>I</a:t>
                </a:r>
                <a:r>
                  <a:rPr lang="ru-RU" sz="1600" i="1" baseline="-25000">
                    <a:latin typeface="Times New Roman" pitchFamily="18" charset="0"/>
                  </a:rPr>
                  <a:t>в</a:t>
                </a:r>
                <a:r>
                  <a:rPr lang="ru-RU" sz="1600" i="1">
                    <a:latin typeface="Times New Roman" pitchFamily="18" charset="0"/>
                  </a:rPr>
                  <a:t> = </a:t>
                </a:r>
                <a:r>
                  <a:rPr lang="en-US" sz="1600" i="1">
                    <a:latin typeface="Times New Roman" pitchFamily="18" charset="0"/>
                  </a:rPr>
                  <a:t>const</a:t>
                </a:r>
                <a:r>
                  <a:rPr lang="ru-RU" sz="1600">
                    <a:latin typeface="Times New Roman" pitchFamily="18" charset="0"/>
                  </a:rPr>
                  <a:t> и </a:t>
                </a:r>
                <a:r>
                  <a:rPr lang="en-US" sz="1600" i="1">
                    <a:latin typeface="Times New Roman" pitchFamily="18" charset="0"/>
                  </a:rPr>
                  <a:t>n</a:t>
                </a:r>
                <a:r>
                  <a:rPr lang="ru-RU" sz="1600" i="1" baseline="-25000">
                    <a:latin typeface="Times New Roman" pitchFamily="18" charset="0"/>
                  </a:rPr>
                  <a:t>1</a:t>
                </a:r>
                <a:r>
                  <a:rPr lang="ru-RU" sz="1600" i="1">
                    <a:latin typeface="Times New Roman" pitchFamily="18" charset="0"/>
                  </a:rPr>
                  <a:t> = </a:t>
                </a:r>
                <a:r>
                  <a:rPr lang="en-US" sz="1600" i="1">
                    <a:latin typeface="Times New Roman" pitchFamily="18" charset="0"/>
                  </a:rPr>
                  <a:t>const</a:t>
                </a:r>
                <a:r>
                  <a:rPr lang="ru-RU" sz="1600">
                    <a:latin typeface="Times New Roman" pitchFamily="18" charset="0"/>
                  </a:rPr>
                  <a:t>, называется </a:t>
                </a:r>
                <a:r>
                  <a:rPr lang="ru-RU" sz="1600" i="1">
                    <a:latin typeface="Times New Roman" pitchFamily="18" charset="0"/>
                  </a:rPr>
                  <a:t>номинальным изменением (повышением) напряжения </a:t>
                </a:r>
                <a:r>
                  <a:rPr lang="ru-RU" sz="1600">
                    <a:latin typeface="Times New Roman" pitchFamily="18" charset="0"/>
                  </a:rPr>
                  <a:t>(%):</a:t>
                </a:r>
              </a:p>
            </p:txBody>
          </p:sp>
        </p:grpSp>
        <p:grpSp>
          <p:nvGrpSpPr>
            <p:cNvPr id="2054" name="Группа 8"/>
            <p:cNvGrpSpPr>
              <a:grpSpLocks/>
            </p:cNvGrpSpPr>
            <p:nvPr/>
          </p:nvGrpSpPr>
          <p:grpSpPr bwMode="auto">
            <a:xfrm>
              <a:off x="0" y="1714489"/>
              <a:ext cx="9144000" cy="4655611"/>
              <a:chOff x="0" y="1714489"/>
              <a:chExt cx="9144000" cy="4655611"/>
            </a:xfrm>
          </p:grpSpPr>
          <p:pic>
            <p:nvPicPr>
              <p:cNvPr id="2055" name="Picture 2" descr="C:\Documents and Settings\Домашний ПК\Рабочий стол\Сканирование, обработка\20.12.bmp"/>
              <p:cNvPicPr>
                <a:picLocks noChangeAspect="1" noChangeArrowheads="1"/>
              </p:cNvPicPr>
              <p:nvPr/>
            </p:nvPicPr>
            <p:blipFill>
              <a:blip r:embed="rId5"/>
              <a:srcRect b="15869"/>
              <a:stretch>
                <a:fillRect/>
              </a:stretch>
            </p:blipFill>
            <p:spPr bwMode="auto">
              <a:xfrm>
                <a:off x="357158" y="1714489"/>
                <a:ext cx="8786842" cy="42148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56" name="Прямоугольник 7"/>
              <p:cNvSpPr>
                <a:spLocks noChangeArrowheads="1"/>
              </p:cNvSpPr>
              <p:nvPr/>
            </p:nvSpPr>
            <p:spPr bwMode="auto">
              <a:xfrm>
                <a:off x="0" y="6000768"/>
                <a:ext cx="9144000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>
                    <a:latin typeface="Times New Roman" pitchFamily="18" charset="0"/>
                  </a:rPr>
                  <a:t>Рис. 91. Внешние (а) и регулировочные (б) характеристики синхронного генератора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88" y="0"/>
            <a:ext cx="3725862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</a:rPr>
              <a:t>Регулировочная характеристика. </a:t>
            </a:r>
            <a:endParaRPr lang="ru-RU" dirty="0">
              <a:solidFill>
                <a:schemeClr val="tx2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28675" name="Прямоугольник 2"/>
          <p:cNvSpPr>
            <a:spLocks noChangeArrowheads="1"/>
          </p:cNvSpPr>
          <p:nvPr/>
        </p:nvSpPr>
        <p:spPr bwMode="auto">
          <a:xfrm>
            <a:off x="357188" y="357188"/>
            <a:ext cx="87868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542925"/>
            <a:r>
              <a:rPr lang="ru-RU">
                <a:latin typeface="Times New Roman" pitchFamily="18" charset="0"/>
              </a:rPr>
              <a:t>Она показывает, как следует изменять ток возбуждения генератора при изменениях нагрузки, чтобы напряжение на зажимах генератора оставалось неизменно равным номинальному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428875"/>
            <a:ext cx="9144000" cy="823913"/>
          </a:xfrm>
          <a:effectLst>
            <a:outerShdw blurRad="50800" dist="63500" dir="1980000" algn="tl" rotWithShape="0">
              <a:prstClr val="black">
                <a:alpha val="64000"/>
              </a:prstClr>
            </a:outerShdw>
          </a:effectLst>
        </p:spPr>
        <p:txBody>
          <a:bodyPr>
            <a:noAutofit/>
          </a:bodyPr>
          <a:lstStyle/>
          <a:p>
            <a:pPr algn="ctr" fontAlgn="auto" hangingPunct="0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/>
              <a:t>Включение СГ на параллельную работу.</a:t>
            </a:r>
            <a:endParaRPr lang="ru-RU" dirty="0" smtClean="0"/>
          </a:p>
          <a:p>
            <a:pPr algn="ctr" fontAlgn="auto" hangingPunct="0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/>
              <a:t>Электромагнитный момент СГ, угловая характеристика.</a:t>
            </a:r>
            <a:endParaRPr lang="ru-RU" dirty="0" smtClean="0"/>
          </a:p>
          <a:p>
            <a:pPr algn="ctr" fontAlgn="auto" hangingPunct="0">
              <a:spcAft>
                <a:spcPts val="0"/>
              </a:spcAft>
              <a:buFont typeface="Wingdings"/>
              <a:buNone/>
              <a:defRPr/>
            </a:pPr>
            <a:r>
              <a:rPr lang="en-US" b="1" dirty="0" smtClean="0"/>
              <a:t>U</a:t>
            </a:r>
            <a:r>
              <a:rPr lang="ru-RU" b="1" dirty="0" smtClean="0"/>
              <a:t> – образные характеристики.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1"/>
          <p:cNvSpPr>
            <a:spLocks noChangeArrowheads="1"/>
          </p:cNvSpPr>
          <p:nvPr/>
        </p:nvSpPr>
        <p:spPr bwMode="auto">
          <a:xfrm>
            <a:off x="0" y="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pAutoFit/>
          </a:bodyPr>
          <a:lstStyle/>
          <a:p>
            <a:pPr indent="165100" algn="ctr"/>
            <a:r>
              <a:rPr lang="ru-RU" sz="2000" b="1">
                <a:latin typeface="Times New Roman" pitchFamily="18" charset="0"/>
                <a:cs typeface="Times New Roman" pitchFamily="18" charset="0"/>
              </a:rPr>
              <a:t>Включение генераторов на параллельную работу</a:t>
            </a:r>
            <a:endParaRPr lang="ru-RU" sz="2000">
              <a:latin typeface="Times New Roman" pitchFamily="18" charset="0"/>
            </a:endParaRPr>
          </a:p>
        </p:txBody>
      </p:sp>
      <p:grpSp>
        <p:nvGrpSpPr>
          <p:cNvPr id="30723" name="Группа 7"/>
          <p:cNvGrpSpPr>
            <a:grpSpLocks/>
          </p:cNvGrpSpPr>
          <p:nvPr/>
        </p:nvGrpSpPr>
        <p:grpSpPr bwMode="auto">
          <a:xfrm>
            <a:off x="357188" y="642938"/>
            <a:ext cx="8786812" cy="5718175"/>
            <a:chOff x="357157" y="642918"/>
            <a:chExt cx="8786843" cy="5718429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357157" y="642918"/>
              <a:ext cx="3497274" cy="3699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n-lt"/>
                </a:rPr>
                <a:t>Способ точной синхронизации.</a:t>
              </a:r>
              <a:r>
                <a:rPr lang="ru-RU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n-lt"/>
                </a:rPr>
                <a:t> </a:t>
              </a:r>
            </a:p>
          </p:txBody>
        </p:sp>
        <p:grpSp>
          <p:nvGrpSpPr>
            <p:cNvPr id="30725" name="Группа 6"/>
            <p:cNvGrpSpPr>
              <a:grpSpLocks/>
            </p:cNvGrpSpPr>
            <p:nvPr/>
          </p:nvGrpSpPr>
          <p:grpSpPr bwMode="auto">
            <a:xfrm>
              <a:off x="357157" y="1000108"/>
              <a:ext cx="8786843" cy="5361239"/>
              <a:chOff x="357157" y="1000108"/>
              <a:chExt cx="8786843" cy="5361239"/>
            </a:xfrm>
          </p:grpSpPr>
          <p:pic>
            <p:nvPicPr>
              <p:cNvPr id="30726" name="Picture 2" descr="C:\Documents and Settings\Домашний ПК\Рабочий стол\Сканирование, обработка\21.1.bmp"/>
              <p:cNvPicPr>
                <a:picLocks noChangeAspect="1" noChangeArrowheads="1"/>
              </p:cNvPicPr>
              <p:nvPr/>
            </p:nvPicPr>
            <p:blipFill>
              <a:blip r:embed="rId2"/>
              <a:srcRect b="27943"/>
              <a:stretch>
                <a:fillRect/>
              </a:stretch>
            </p:blipFill>
            <p:spPr bwMode="auto">
              <a:xfrm>
                <a:off x="357157" y="1000108"/>
                <a:ext cx="8744011" cy="48577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0727" name="Rectangle 3"/>
              <p:cNvSpPr>
                <a:spLocks noChangeArrowheads="1"/>
              </p:cNvSpPr>
              <p:nvPr/>
            </p:nvSpPr>
            <p:spPr bwMode="auto">
              <a:xfrm>
                <a:off x="357158" y="5715016"/>
                <a:ext cx="8786842" cy="6463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indent="165100" algn="ctr"/>
                <a:r>
                  <a:rPr lang="ru-RU">
                    <a:latin typeface="Times New Roman" pitchFamily="18" charset="0"/>
                    <a:cs typeface="Times New Roman" pitchFamily="18" charset="0"/>
                  </a:rPr>
                  <a:t>Рис. 92. Включение синхронных генера­торов на параллельную работу:</a:t>
                </a:r>
                <a:endParaRPr lang="ru-RU">
                  <a:latin typeface="Times New Roman" pitchFamily="18" charset="0"/>
                </a:endParaRPr>
              </a:p>
              <a:p>
                <a:pPr indent="165100" algn="ctr" eaLnBrk="0" hangingPunct="0"/>
                <a:r>
                  <a:rPr lang="ru-RU">
                    <a:latin typeface="Times New Roman" pitchFamily="18" charset="0"/>
                    <a:cs typeface="Times New Roman" pitchFamily="18" charset="0"/>
                  </a:rPr>
                  <a:t>Г</a:t>
                </a:r>
                <a:r>
                  <a:rPr lang="ru-RU" baseline="-3000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ru-RU">
                    <a:latin typeface="Times New Roman" pitchFamily="18" charset="0"/>
                    <a:cs typeface="Times New Roman" pitchFamily="18" charset="0"/>
                  </a:rPr>
                  <a:t>– Г</a:t>
                </a:r>
                <a:r>
                  <a:rPr lang="ru-RU" baseline="-30000"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ru-RU">
                    <a:latin typeface="Times New Roman" pitchFamily="18" charset="0"/>
                    <a:cs typeface="Times New Roman" pitchFamily="18" charset="0"/>
                  </a:rPr>
                  <a:t> – синхронные генераторы, ПД</a:t>
                </a:r>
                <a:r>
                  <a:rPr lang="ru-RU" baseline="-3000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ru-RU">
                    <a:latin typeface="Times New Roman" pitchFamily="18" charset="0"/>
                    <a:cs typeface="Times New Roman" pitchFamily="18" charset="0"/>
                  </a:rPr>
                  <a:t>–ПД</a:t>
                </a:r>
                <a:r>
                  <a:rPr lang="ru-RU" baseline="-30000"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ru-RU">
                    <a:latin typeface="Times New Roman" pitchFamily="18" charset="0"/>
                    <a:cs typeface="Times New Roman" pitchFamily="18" charset="0"/>
                  </a:rPr>
                  <a:t> – приводные двигатели</a:t>
                </a:r>
                <a:endParaRPr lang="ru-RU">
                  <a:latin typeface="Times New Roman" pitchFamily="18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Группа 5"/>
          <p:cNvGrpSpPr>
            <a:grpSpLocks/>
          </p:cNvGrpSpPr>
          <p:nvPr/>
        </p:nvGrpSpPr>
        <p:grpSpPr bwMode="auto">
          <a:xfrm>
            <a:off x="0" y="0"/>
            <a:ext cx="9144000" cy="6656388"/>
            <a:chOff x="0" y="0"/>
            <a:chExt cx="9144000" cy="6655852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357188" y="0"/>
              <a:ext cx="3217862" cy="3698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n-lt"/>
                </a:rPr>
                <a:t>Способ самосинхронизации.</a:t>
              </a:r>
              <a:endParaRPr lang="ru-RU" dirty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</a:endParaRPr>
            </a:p>
          </p:txBody>
        </p:sp>
        <p:grpSp>
          <p:nvGrpSpPr>
            <p:cNvPr id="31748" name="Группа 4"/>
            <p:cNvGrpSpPr>
              <a:grpSpLocks/>
            </p:cNvGrpSpPr>
            <p:nvPr/>
          </p:nvGrpSpPr>
          <p:grpSpPr bwMode="auto">
            <a:xfrm>
              <a:off x="0" y="460909"/>
              <a:ext cx="9144000" cy="6194943"/>
              <a:chOff x="0" y="460909"/>
              <a:chExt cx="9144000" cy="6194943"/>
            </a:xfrm>
          </p:grpSpPr>
          <p:pic>
            <p:nvPicPr>
              <p:cNvPr id="31749" name="Picture 1" descr="C:\Documents and Settings\Домашний ПК\Рабочий стол\Сканирование, обработка\21.2.bmp"/>
              <p:cNvPicPr>
                <a:picLocks noChangeAspect="1" noChangeArrowheads="1"/>
              </p:cNvPicPr>
              <p:nvPr/>
            </p:nvPicPr>
            <p:blipFill>
              <a:blip r:embed="rId2"/>
              <a:srcRect b="8932"/>
              <a:stretch>
                <a:fillRect/>
              </a:stretch>
            </p:blipFill>
            <p:spPr bwMode="auto">
              <a:xfrm>
                <a:off x="1643042" y="460909"/>
                <a:ext cx="6429420" cy="58256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1750" name="Прямоугольник 3"/>
              <p:cNvSpPr>
                <a:spLocks noChangeArrowheads="1"/>
              </p:cNvSpPr>
              <p:nvPr/>
            </p:nvSpPr>
            <p:spPr bwMode="auto">
              <a:xfrm>
                <a:off x="0" y="6286520"/>
                <a:ext cx="9144000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>
                    <a:latin typeface="Times New Roman" pitchFamily="18" charset="0"/>
                  </a:rPr>
                  <a:t>Рис. 93. Ламповый синхроноскоп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Documents and Settings\Домашний ПК\Рабочий стол\Сканирование, обработка\19.8.bmp"/>
          <p:cNvPicPr>
            <a:picLocks noChangeAspect="1" noChangeArrowheads="1"/>
          </p:cNvPicPr>
          <p:nvPr/>
        </p:nvPicPr>
        <p:blipFill>
          <a:blip r:embed="rId2"/>
          <a:srcRect l="3030" t="2141" b="10083"/>
          <a:stretch>
            <a:fillRect/>
          </a:stretch>
        </p:blipFill>
        <p:spPr bwMode="auto">
          <a:xfrm>
            <a:off x="4429125" y="0"/>
            <a:ext cx="4714875" cy="302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459" name="Группа 4"/>
          <p:cNvGrpSpPr>
            <a:grpSpLocks/>
          </p:cNvGrpSpPr>
          <p:nvPr/>
        </p:nvGrpSpPr>
        <p:grpSpPr bwMode="auto">
          <a:xfrm>
            <a:off x="357188" y="0"/>
            <a:ext cx="3673475" cy="6718300"/>
            <a:chOff x="357158" y="0"/>
            <a:chExt cx="3672844" cy="6718537"/>
          </a:xfrm>
        </p:grpSpPr>
        <p:pic>
          <p:nvPicPr>
            <p:cNvPr id="19461" name="Picture 1" descr="C:\Documents and Settings\Домашний ПК\Рабочий стол\Сканирование, обработка\19.7.bmp"/>
            <p:cNvPicPr>
              <a:picLocks noChangeAspect="1" noChangeArrowheads="1"/>
            </p:cNvPicPr>
            <p:nvPr/>
          </p:nvPicPr>
          <p:blipFill>
            <a:blip r:embed="rId3"/>
            <a:srcRect r="3508" b="4166"/>
            <a:stretch>
              <a:fillRect/>
            </a:stretch>
          </p:blipFill>
          <p:spPr bwMode="auto">
            <a:xfrm>
              <a:off x="357158" y="0"/>
              <a:ext cx="3672844" cy="6143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462" name="Прямоугольник 3"/>
            <p:cNvSpPr>
              <a:spLocks noChangeArrowheads="1"/>
            </p:cNvSpPr>
            <p:nvPr/>
          </p:nvSpPr>
          <p:spPr bwMode="auto">
            <a:xfrm>
              <a:off x="357158" y="6072206"/>
              <a:ext cx="3429024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>
                  <a:latin typeface="Times New Roman" pitchFamily="18" charset="0"/>
                </a:rPr>
                <a:t>Рис. 80. Устройство синхронного двигателя серии СДН2</a:t>
              </a:r>
            </a:p>
          </p:txBody>
        </p:sp>
      </p:grpSp>
      <p:sp>
        <p:nvSpPr>
          <p:cNvPr id="19460" name="Прямоугольник 5"/>
          <p:cNvSpPr>
            <a:spLocks noChangeArrowheads="1"/>
          </p:cNvSpPr>
          <p:nvPr/>
        </p:nvSpPr>
        <p:spPr bwMode="auto">
          <a:xfrm>
            <a:off x="4714875" y="3143250"/>
            <a:ext cx="39560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</a:rPr>
              <a:t>Рис 81. Полюс синхронного двигателя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1"/>
          <p:cNvSpPr>
            <a:spLocks noChangeArrowheads="1"/>
          </p:cNvSpPr>
          <p:nvPr/>
        </p:nvSpPr>
        <p:spPr bwMode="auto">
          <a:xfrm>
            <a:off x="0" y="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pAutoFit/>
          </a:bodyPr>
          <a:lstStyle/>
          <a:p>
            <a:pPr indent="165100" algn="ctr"/>
            <a:r>
              <a:rPr lang="ru-RU" sz="2000" b="1">
                <a:latin typeface="Times New Roman" pitchFamily="18" charset="0"/>
                <a:cs typeface="Times New Roman" pitchFamily="18" charset="0"/>
              </a:rPr>
              <a:t>Нагрузка генератора, включенного на параллельную работу</a:t>
            </a:r>
            <a:endParaRPr lang="ru-RU" sz="2000">
              <a:latin typeface="Times New Roman" pitchFamily="18" charset="0"/>
            </a:endParaRPr>
          </a:p>
        </p:txBody>
      </p:sp>
      <p:grpSp>
        <p:nvGrpSpPr>
          <p:cNvPr id="32771" name="Группа 5"/>
          <p:cNvGrpSpPr>
            <a:grpSpLocks/>
          </p:cNvGrpSpPr>
          <p:nvPr/>
        </p:nvGrpSpPr>
        <p:grpSpPr bwMode="auto">
          <a:xfrm>
            <a:off x="357188" y="428625"/>
            <a:ext cx="8786812" cy="6138863"/>
            <a:chOff x="357158" y="428604"/>
            <a:chExt cx="8786842" cy="6138304"/>
          </a:xfrm>
        </p:grpSpPr>
        <p:pic>
          <p:nvPicPr>
            <p:cNvPr id="32772" name="Picture 3" descr="C:\Documents and Settings\Домашний ПК\Рабочий стол\Сканирование, обработка\21.3.bmp"/>
            <p:cNvPicPr>
              <a:picLocks noChangeAspect="1" noChangeArrowheads="1"/>
            </p:cNvPicPr>
            <p:nvPr/>
          </p:nvPicPr>
          <p:blipFill>
            <a:blip r:embed="rId2"/>
            <a:srcRect l="6329" t="1050" r="6329" b="36989"/>
            <a:stretch>
              <a:fillRect/>
            </a:stretch>
          </p:blipFill>
          <p:spPr bwMode="auto">
            <a:xfrm>
              <a:off x="1071538" y="428604"/>
              <a:ext cx="6182414" cy="5286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773" name="Rectangle 4"/>
            <p:cNvSpPr>
              <a:spLocks noChangeArrowheads="1"/>
            </p:cNvSpPr>
            <p:nvPr/>
          </p:nvSpPr>
          <p:spPr bwMode="auto">
            <a:xfrm>
              <a:off x="357158" y="5643578"/>
              <a:ext cx="8786842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indent="165100" algn="ctr"/>
              <a:r>
                <a:rPr lang="ru-RU">
                  <a:latin typeface="Times New Roman" pitchFamily="18" charset="0"/>
                  <a:cs typeface="Times New Roman" pitchFamily="18" charset="0"/>
                </a:rPr>
                <a:t>Рис. 94. Векторные диаграммы синхронного генератора, включенного на параллельную работу в сеть большой мощности:</a:t>
              </a:r>
              <a:endParaRPr lang="ru-RU" i="1">
                <a:latin typeface="Times New Roman" pitchFamily="18" charset="0"/>
                <a:cs typeface="Times New Roman" pitchFamily="18" charset="0"/>
              </a:endParaRPr>
            </a:p>
            <a:p>
              <a:pPr indent="165100" algn="ctr" eaLnBrk="0" hangingPunct="0"/>
              <a:r>
                <a:rPr lang="ru-RU" i="1">
                  <a:latin typeface="Times New Roman" pitchFamily="18" charset="0"/>
                  <a:cs typeface="Times New Roman" pitchFamily="18" charset="0"/>
                </a:rPr>
                <a:t>а</a:t>
              </a:r>
              <a:r>
                <a:rPr lang="ru-RU">
                  <a:latin typeface="Times New Roman" pitchFamily="18" charset="0"/>
                  <a:cs typeface="Times New Roman" pitchFamily="18" charset="0"/>
                </a:rPr>
                <a:t> – при работе без нагрузки; </a:t>
              </a:r>
              <a:r>
                <a:rPr lang="ru-RU" i="1">
                  <a:latin typeface="Times New Roman" pitchFamily="18" charset="0"/>
                  <a:cs typeface="Times New Roman" pitchFamily="18" charset="0"/>
                </a:rPr>
                <a:t>б</a:t>
              </a:r>
              <a:r>
                <a:rPr lang="ru-RU">
                  <a:latin typeface="Times New Roman" pitchFamily="18" charset="0"/>
                  <a:cs typeface="Times New Roman" pitchFamily="18" charset="0"/>
                </a:rPr>
                <a:t> – при работе с нагрузкой</a:t>
              </a:r>
              <a:r>
                <a:rPr lang="ru-RU">
                  <a:latin typeface="Times New Roman" pitchFamily="18" charset="0"/>
                </a:rPr>
                <a:t>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6" name="Группа 3"/>
          <p:cNvGrpSpPr>
            <a:grpSpLocks/>
          </p:cNvGrpSpPr>
          <p:nvPr/>
        </p:nvGrpSpPr>
        <p:grpSpPr bwMode="auto">
          <a:xfrm>
            <a:off x="500063" y="0"/>
            <a:ext cx="8637587" cy="5357813"/>
            <a:chOff x="500034" y="0"/>
            <a:chExt cx="8638128" cy="5357826"/>
          </a:xfrm>
        </p:grpSpPr>
        <p:pic>
          <p:nvPicPr>
            <p:cNvPr id="3079" name="Picture 1" descr="C:\Documents and Settings\Домашний ПК\Рабочий стол\Сканирование, обработка\21.4.bmp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00034" y="0"/>
              <a:ext cx="8638128" cy="53578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80" name="Прямоугольник 2"/>
            <p:cNvSpPr>
              <a:spLocks noChangeArrowheads="1"/>
            </p:cNvSpPr>
            <p:nvPr/>
          </p:nvSpPr>
          <p:spPr bwMode="auto">
            <a:xfrm>
              <a:off x="5072066" y="4000504"/>
              <a:ext cx="3786182" cy="92333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>
                  <a:latin typeface="Times New Roman" pitchFamily="18" charset="0"/>
                </a:rPr>
                <a:t>Рис. 95. К понятию об электромагнитном моменте синхронного генератора</a:t>
              </a:r>
            </a:p>
          </p:txBody>
        </p:sp>
      </p:grpSp>
      <p:sp>
        <p:nvSpPr>
          <p:cNvPr id="307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Times New Roman" pitchFamily="18" charset="0"/>
            </a:endParaRPr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3021013" y="5857875"/>
          <a:ext cx="3171825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" name="Формула" r:id="rId4" imgW="2082600" imgH="253800" progId="Equation.3">
                  <p:embed/>
                </p:oleObj>
              </mc:Choice>
              <mc:Fallback>
                <p:oleObj name="Формула" r:id="rId4" imgW="2082600" imgH="2538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21013" y="5857875"/>
                        <a:ext cx="3171825" cy="392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8" name="Прямоугольник 6"/>
          <p:cNvSpPr>
            <a:spLocks noChangeArrowheads="1"/>
          </p:cNvSpPr>
          <p:nvPr/>
        </p:nvSpPr>
        <p:spPr bwMode="auto">
          <a:xfrm>
            <a:off x="357188" y="5357813"/>
            <a:ext cx="47863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</a:rPr>
              <a:t>Мощность на выходе синхронного генератора 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0" y="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pAutoFit/>
          </a:bodyPr>
          <a:lstStyle/>
          <a:p>
            <a:pPr indent="165100" algn="ctr"/>
            <a:r>
              <a:rPr lang="ru-RU" b="1">
                <a:latin typeface="Times New Roman" pitchFamily="18" charset="0"/>
                <a:cs typeface="Times New Roman" pitchFamily="18" charset="0"/>
              </a:rPr>
              <a:t>Угловая характеристика синхронного генератора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88" y="500063"/>
            <a:ext cx="8786812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4292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Электромагнитная мощность </a:t>
            </a:r>
            <a:r>
              <a:rPr lang="ru-RU" dirty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rPr>
              <a:t>неявнополюсного</a:t>
            </a:r>
            <a:r>
              <a:rPr lang="ru-RU" dirty="0">
                <a:latin typeface="+mn-lt"/>
              </a:rPr>
              <a:t> синхронного генератора при его параллельной работе с сетью</a:t>
            </a:r>
          </a:p>
        </p:txBody>
      </p:sp>
      <p:sp>
        <p:nvSpPr>
          <p:cNvPr id="4104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Times New Roman" pitchFamily="18" charset="0"/>
            </a:endParaRPr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2976563" y="1143000"/>
          <a:ext cx="2833687" cy="64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6" name="Формула" r:id="rId3" imgW="1892160" imgH="431640" progId="Equation.3">
                  <p:embed/>
                </p:oleObj>
              </mc:Choice>
              <mc:Fallback>
                <p:oleObj name="Формула" r:id="rId3" imgW="1892160" imgH="4316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6563" y="1143000"/>
                        <a:ext cx="2833687" cy="642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780" name="Rectangle 4"/>
          <p:cNvSpPr>
            <a:spLocks noChangeArrowheads="1"/>
          </p:cNvSpPr>
          <p:nvPr/>
        </p:nvSpPr>
        <p:spPr bwMode="auto">
          <a:xfrm>
            <a:off x="357188" y="1857375"/>
            <a:ext cx="87868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542925" algn="just"/>
            <a:r>
              <a:rPr lang="ru-RU">
                <a:latin typeface="Times New Roman" pitchFamily="18" charset="0"/>
                <a:cs typeface="Times New Roman" pitchFamily="18" charset="0"/>
              </a:rPr>
              <a:t>Электромагнитная мощность </a:t>
            </a:r>
            <a:r>
              <a:rPr lang="ru-RU">
                <a:solidFill>
                  <a:srgbClr val="0058A2"/>
                </a:solidFill>
                <a:ea typeface="Times New Roman" pitchFamily="18" charset="0"/>
                <a:cs typeface="Arial" charset="0"/>
              </a:rPr>
              <a:t>явнополюсного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синхронного генератора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41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Times New Roman" pitchFamily="18" charset="0"/>
            </a:endParaRPr>
          </a:p>
        </p:txBody>
      </p:sp>
      <p:graphicFrame>
        <p:nvGraphicFramePr>
          <p:cNvPr id="4099" name="Object 5"/>
          <p:cNvGraphicFramePr>
            <a:graphicFrameLocks noChangeAspect="1"/>
          </p:cNvGraphicFramePr>
          <p:nvPr/>
        </p:nvGraphicFramePr>
        <p:xfrm>
          <a:off x="2212975" y="2286000"/>
          <a:ext cx="4838700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7" name="Формула" r:id="rId5" imgW="3416040" imgH="507960" progId="Equation.3">
                  <p:embed/>
                </p:oleObj>
              </mc:Choice>
              <mc:Fallback>
                <p:oleObj name="Формула" r:id="rId5" imgW="3416040" imgH="50796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2975" y="2286000"/>
                        <a:ext cx="4838700" cy="714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357188" y="3214688"/>
            <a:ext cx="4478337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</a:rPr>
              <a:t>Выражения электромагнитных моментов:</a:t>
            </a:r>
          </a:p>
        </p:txBody>
      </p:sp>
      <p:sp>
        <p:nvSpPr>
          <p:cNvPr id="75783" name="Rectangle 7"/>
          <p:cNvSpPr>
            <a:spLocks noChangeArrowheads="1"/>
          </p:cNvSpPr>
          <p:nvPr/>
        </p:nvSpPr>
        <p:spPr bwMode="auto">
          <a:xfrm>
            <a:off x="357188" y="3571875"/>
            <a:ext cx="4572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542925" algn="just"/>
            <a:r>
              <a:rPr lang="ru-RU" sz="1400" b="1" i="1">
                <a:cs typeface="Times New Roman" pitchFamily="18" charset="0"/>
              </a:rPr>
              <a:t>неявнополюсной</a:t>
            </a:r>
            <a:r>
              <a:rPr lang="ru-RU" sz="1400" b="1">
                <a:solidFill>
                  <a:srgbClr val="0058A2"/>
                </a:solidFill>
                <a:cs typeface="Times New Roman" pitchFamily="18" charset="0"/>
              </a:rPr>
              <a:t> </a:t>
            </a:r>
            <a:r>
              <a:rPr lang="ru-RU" sz="1400">
                <a:cs typeface="Times New Roman" pitchFamily="18" charset="0"/>
              </a:rPr>
              <a:t>синхронной машины</a:t>
            </a:r>
            <a:endParaRPr lang="ru-RU"/>
          </a:p>
        </p:txBody>
      </p:sp>
      <p:sp>
        <p:nvSpPr>
          <p:cNvPr id="4109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Times New Roman" pitchFamily="18" charset="0"/>
            </a:endParaRPr>
          </a:p>
        </p:txBody>
      </p:sp>
      <p:graphicFrame>
        <p:nvGraphicFramePr>
          <p:cNvPr id="4100" name="Object 8"/>
          <p:cNvGraphicFramePr>
            <a:graphicFrameLocks noChangeAspect="1"/>
          </p:cNvGraphicFramePr>
          <p:nvPr/>
        </p:nvGraphicFramePr>
        <p:xfrm>
          <a:off x="2843213" y="3857625"/>
          <a:ext cx="3214687" cy="64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8" name="Формула" r:id="rId7" imgW="2145960" imgH="431640" progId="Equation.3">
                  <p:embed/>
                </p:oleObj>
              </mc:Choice>
              <mc:Fallback>
                <p:oleObj name="Формула" r:id="rId7" imgW="2145960" imgH="43164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213" y="3857625"/>
                        <a:ext cx="3214687" cy="642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10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4111" name="Rectangle 12"/>
          <p:cNvSpPr>
            <a:spLocks noChangeArrowheads="1"/>
          </p:cNvSpPr>
          <p:nvPr/>
        </p:nvSpPr>
        <p:spPr bwMode="auto">
          <a:xfrm>
            <a:off x="357188" y="4643438"/>
            <a:ext cx="3857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542925" algn="just"/>
            <a:r>
              <a:rPr lang="ru-RU" sz="1400" b="1" i="1">
                <a:cs typeface="Times New Roman" pitchFamily="18" charset="0"/>
              </a:rPr>
              <a:t>явнополюсной</a:t>
            </a:r>
            <a:r>
              <a:rPr lang="ru-RU" sz="1400">
                <a:cs typeface="Times New Roman" pitchFamily="18" charset="0"/>
              </a:rPr>
              <a:t> синхронной машины</a:t>
            </a:r>
            <a:endParaRPr lang="ru-RU"/>
          </a:p>
        </p:txBody>
      </p:sp>
      <p:sp>
        <p:nvSpPr>
          <p:cNvPr id="411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Times New Roman" pitchFamily="18" charset="0"/>
            </a:endParaRPr>
          </a:p>
        </p:txBody>
      </p:sp>
      <p:graphicFrame>
        <p:nvGraphicFramePr>
          <p:cNvPr id="4101" name="Object 13"/>
          <p:cNvGraphicFramePr>
            <a:graphicFrameLocks noChangeAspect="1"/>
          </p:cNvGraphicFramePr>
          <p:nvPr/>
        </p:nvGraphicFramePr>
        <p:xfrm>
          <a:off x="1882775" y="5000625"/>
          <a:ext cx="5373688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9" name="Формула" r:id="rId9" imgW="3797280" imgH="507960" progId="Equation.3">
                  <p:embed/>
                </p:oleObj>
              </mc:Choice>
              <mc:Fallback>
                <p:oleObj name="Формула" r:id="rId9" imgW="3797280" imgH="50796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2775" y="5000625"/>
                        <a:ext cx="5373688" cy="714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Группа 3"/>
          <p:cNvGrpSpPr>
            <a:grpSpLocks/>
          </p:cNvGrpSpPr>
          <p:nvPr/>
        </p:nvGrpSpPr>
        <p:grpSpPr bwMode="auto">
          <a:xfrm>
            <a:off x="0" y="0"/>
            <a:ext cx="9144000" cy="6013450"/>
            <a:chOff x="0" y="0"/>
            <a:chExt cx="9144000" cy="6012910"/>
          </a:xfrm>
        </p:grpSpPr>
        <p:pic>
          <p:nvPicPr>
            <p:cNvPr id="33795" name="Picture 1" descr="C:\Documents and Settings\Домашний ПК\Рабочий стол\Сканирование, обработка\21.5.bmp"/>
            <p:cNvPicPr>
              <a:picLocks noChangeAspect="1" noChangeArrowheads="1"/>
            </p:cNvPicPr>
            <p:nvPr/>
          </p:nvPicPr>
          <p:blipFill>
            <a:blip r:embed="rId2"/>
            <a:srcRect b="15668"/>
            <a:stretch>
              <a:fillRect/>
            </a:stretch>
          </p:blipFill>
          <p:spPr bwMode="auto">
            <a:xfrm>
              <a:off x="357157" y="0"/>
              <a:ext cx="8753365" cy="56435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796" name="Rectangle 2"/>
            <p:cNvSpPr>
              <a:spLocks noChangeArrowheads="1"/>
            </p:cNvSpPr>
            <p:nvPr/>
          </p:nvSpPr>
          <p:spPr bwMode="auto">
            <a:xfrm>
              <a:off x="0" y="5643578"/>
              <a:ext cx="914400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indent="165100" algn="ctr"/>
              <a:r>
                <a:rPr lang="ru-RU">
                  <a:latin typeface="Times New Roman" pitchFamily="18" charset="0"/>
                  <a:cs typeface="Times New Roman" pitchFamily="18" charset="0"/>
                </a:rPr>
                <a:t>Рис. 96. Угловая характеристика синхронного генератора</a:t>
              </a:r>
              <a:endParaRPr lang="ru-RU">
                <a:latin typeface="Times New Roman" pitchFamily="18" charset="0"/>
              </a:endParaRPr>
            </a:p>
          </p:txBody>
        </p:sp>
      </p:grp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1"/>
          <p:cNvSpPr>
            <a:spLocks noChangeArrowheads="1"/>
          </p:cNvSpPr>
          <p:nvPr/>
        </p:nvSpPr>
        <p:spPr bwMode="auto">
          <a:xfrm>
            <a:off x="0" y="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165100" algn="ctr"/>
            <a:r>
              <a:rPr lang="ru-RU" sz="20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U – образные характеристики синхронного генератора</a:t>
            </a:r>
            <a:endParaRPr lang="ru-RU" sz="200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512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Times New Roman" pitchFamily="18" charset="0"/>
            </a:endParaRPr>
          </a:p>
        </p:txBody>
      </p:sp>
      <p:graphicFrame>
        <p:nvGraphicFramePr>
          <p:cNvPr id="5122" name="Object 3"/>
          <p:cNvGraphicFramePr>
            <a:graphicFrameLocks noChangeAspect="1"/>
          </p:cNvGraphicFramePr>
          <p:nvPr/>
        </p:nvGraphicFramePr>
        <p:xfrm>
          <a:off x="2413000" y="6143625"/>
          <a:ext cx="3533775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9" name="Формула" r:id="rId3" imgW="2234880" imgH="228600" progId="Equation.3">
                  <p:embed/>
                </p:oleObj>
              </mc:Choice>
              <mc:Fallback>
                <p:oleObj name="Формула" r:id="rId3" imgW="2234880" imgH="228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3000" y="6143625"/>
                        <a:ext cx="3533775" cy="36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126" name="Группа 9"/>
          <p:cNvGrpSpPr>
            <a:grpSpLocks/>
          </p:cNvGrpSpPr>
          <p:nvPr/>
        </p:nvGrpSpPr>
        <p:grpSpPr bwMode="auto">
          <a:xfrm>
            <a:off x="357188" y="857250"/>
            <a:ext cx="3857625" cy="4759325"/>
            <a:chOff x="357158" y="857232"/>
            <a:chExt cx="3857652" cy="4760087"/>
          </a:xfrm>
        </p:grpSpPr>
        <p:pic>
          <p:nvPicPr>
            <p:cNvPr id="5131" name="Picture 2" descr="C:\Documents and Settings\Домашний ПК\Рабочий стол\Сканирование, обработка\21.10.bmp"/>
            <p:cNvPicPr>
              <a:picLocks noChangeAspect="1" noChangeArrowheads="1"/>
            </p:cNvPicPr>
            <p:nvPr/>
          </p:nvPicPr>
          <p:blipFill>
            <a:blip r:embed="rId5"/>
            <a:srcRect t="7646"/>
            <a:stretch>
              <a:fillRect/>
            </a:stretch>
          </p:blipFill>
          <p:spPr bwMode="auto">
            <a:xfrm>
              <a:off x="357158" y="857232"/>
              <a:ext cx="3643338" cy="39117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32" name="Rectangle 6"/>
            <p:cNvSpPr>
              <a:spLocks noChangeArrowheads="1"/>
            </p:cNvSpPr>
            <p:nvPr/>
          </p:nvSpPr>
          <p:spPr bwMode="auto">
            <a:xfrm>
              <a:off x="357158" y="4786322"/>
              <a:ext cx="3857652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indent="165100" algn="ctr"/>
              <a:r>
                <a:rPr lang="ru-RU" sz="1600">
                  <a:latin typeface="Times New Roman" pitchFamily="18" charset="0"/>
                  <a:cs typeface="Times New Roman" pitchFamily="18" charset="0"/>
                </a:rPr>
                <a:t>Рис. 97. Векторные диаграммы ЭДС синхронного генератора, включенного на параллельную работу</a:t>
              </a:r>
              <a:r>
                <a:rPr lang="ru-RU" sz="1600">
                  <a:latin typeface="Times New Roman" pitchFamily="18" charset="0"/>
                </a:rPr>
                <a:t> </a:t>
              </a:r>
            </a:p>
          </p:txBody>
        </p:sp>
      </p:grpSp>
      <p:grpSp>
        <p:nvGrpSpPr>
          <p:cNvPr id="5127" name="Группа 8"/>
          <p:cNvGrpSpPr>
            <a:grpSpLocks/>
          </p:cNvGrpSpPr>
          <p:nvPr/>
        </p:nvGrpSpPr>
        <p:grpSpPr bwMode="auto">
          <a:xfrm>
            <a:off x="4572000" y="1071563"/>
            <a:ext cx="4000500" cy="4298950"/>
            <a:chOff x="4572000" y="1071546"/>
            <a:chExt cx="4000528" cy="4299551"/>
          </a:xfrm>
        </p:grpSpPr>
        <p:pic>
          <p:nvPicPr>
            <p:cNvPr id="5129" name="Picture 5" descr="C:\Documents and Settings\Домашний ПК\Рабочий стол\Сканирование, обработка\21.11.bmp"/>
            <p:cNvPicPr>
              <a:picLocks noChangeAspect="1" noChangeArrowheads="1"/>
            </p:cNvPicPr>
            <p:nvPr/>
          </p:nvPicPr>
          <p:blipFill>
            <a:blip r:embed="rId6"/>
            <a:srcRect l="3571" t="4922" r="7143" b="17960"/>
            <a:stretch>
              <a:fillRect/>
            </a:stretch>
          </p:blipFill>
          <p:spPr bwMode="auto">
            <a:xfrm>
              <a:off x="4572000" y="1071546"/>
              <a:ext cx="4000528" cy="3760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30" name="Rectangle 7"/>
            <p:cNvSpPr>
              <a:spLocks noChangeArrowheads="1"/>
            </p:cNvSpPr>
            <p:nvPr/>
          </p:nvSpPr>
          <p:spPr bwMode="auto">
            <a:xfrm>
              <a:off x="4857752" y="4786322"/>
              <a:ext cx="371477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indent="165100" algn="ctr"/>
              <a:r>
                <a:rPr lang="ru-RU" sz="1600">
                  <a:latin typeface="Times New Roman" pitchFamily="18" charset="0"/>
                  <a:cs typeface="Times New Roman" pitchFamily="18" charset="0"/>
                </a:rPr>
                <a:t>Рис 98. U – образные характеристики синхронного генератора</a:t>
              </a:r>
              <a:endParaRPr lang="ru-RU" sz="1600">
                <a:latin typeface="Times New Roman" pitchFamily="18" charset="0"/>
              </a:endParaRPr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357188" y="5715000"/>
            <a:ext cx="336232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rPr>
              <a:t>Активная мощность генератора: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571750"/>
            <a:ext cx="9144000" cy="538163"/>
          </a:xfrm>
          <a:effectLst>
            <a:outerShdw blurRad="50800" dist="63500" dir="1980000" algn="tl" rotWithShape="0">
              <a:prstClr val="black">
                <a:alpha val="64000"/>
              </a:prstClr>
            </a:outerShdw>
          </a:effectLst>
        </p:spPr>
        <p:txBody>
          <a:bodyPr>
            <a:noAutofit/>
          </a:bodyPr>
          <a:lstStyle/>
          <a:p>
            <a:pPr algn="ctr" fontAlgn="auto" hangingPunct="0">
              <a:spcAft>
                <a:spcPts val="0"/>
              </a:spcAft>
              <a:buFont typeface="Wingdings"/>
              <a:buNone/>
              <a:defRPr/>
            </a:pPr>
            <a:r>
              <a:rPr lang="ru-RU" sz="2400" b="1" dirty="0" smtClean="0"/>
              <a:t>Синхронные двигатели и их характеристики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400050"/>
          </a:xfrm>
          <a:prstGeom prst="rect">
            <a:avLst/>
          </a:prstGeom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+mn-lt"/>
              </a:rPr>
              <a:t>Принцип действия синхронного двигателя</a:t>
            </a:r>
            <a:endParaRPr lang="ru-RU" sz="2000" dirty="0">
              <a:latin typeface="+mn-lt"/>
            </a:endParaRPr>
          </a:p>
        </p:txBody>
      </p:sp>
      <p:grpSp>
        <p:nvGrpSpPr>
          <p:cNvPr id="35843" name="Группа 5"/>
          <p:cNvGrpSpPr>
            <a:grpSpLocks/>
          </p:cNvGrpSpPr>
          <p:nvPr/>
        </p:nvGrpSpPr>
        <p:grpSpPr bwMode="auto">
          <a:xfrm>
            <a:off x="0" y="571500"/>
            <a:ext cx="9144000" cy="5910263"/>
            <a:chOff x="0" y="571480"/>
            <a:chExt cx="9144000" cy="5910718"/>
          </a:xfrm>
        </p:grpSpPr>
        <p:pic>
          <p:nvPicPr>
            <p:cNvPr id="35844" name="Picture 2" descr="C:\Documents and Settings\Домашний ПК\Рабочий стол\Сканирование, обработка\22.1.bmp"/>
            <p:cNvPicPr>
              <a:picLocks noChangeAspect="1" noChangeArrowheads="1"/>
            </p:cNvPicPr>
            <p:nvPr/>
          </p:nvPicPr>
          <p:blipFill>
            <a:blip r:embed="rId2"/>
            <a:srcRect b="9952"/>
            <a:stretch>
              <a:fillRect/>
            </a:stretch>
          </p:blipFill>
          <p:spPr bwMode="auto">
            <a:xfrm>
              <a:off x="428596" y="571480"/>
              <a:ext cx="8001056" cy="55007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5845" name="Rectangle 3"/>
            <p:cNvSpPr>
              <a:spLocks noChangeArrowheads="1"/>
            </p:cNvSpPr>
            <p:nvPr/>
          </p:nvSpPr>
          <p:spPr bwMode="auto">
            <a:xfrm>
              <a:off x="0" y="6143644"/>
              <a:ext cx="914400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indent="165100" algn="ctr"/>
              <a:r>
                <a:rPr lang="ru-RU" sz="1600">
                  <a:latin typeface="Times New Roman" pitchFamily="18" charset="0"/>
                  <a:cs typeface="Times New Roman" pitchFamily="18" charset="0"/>
                </a:rPr>
                <a:t>Рис. 99. Переход синхронной машины из генераторного режима в двигательный</a:t>
              </a:r>
              <a:endParaRPr lang="ru-RU" sz="1600">
                <a:latin typeface="Times New Roman" pitchFamily="18" charset="0"/>
              </a:endParaRPr>
            </a:p>
          </p:txBody>
        </p:sp>
      </p:grp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Группа 4"/>
          <p:cNvGrpSpPr>
            <a:grpSpLocks/>
          </p:cNvGrpSpPr>
          <p:nvPr/>
        </p:nvGrpSpPr>
        <p:grpSpPr bwMode="auto">
          <a:xfrm>
            <a:off x="0" y="571500"/>
            <a:ext cx="9144000" cy="5656263"/>
            <a:chOff x="0" y="0"/>
            <a:chExt cx="9144000" cy="5655720"/>
          </a:xfrm>
        </p:grpSpPr>
        <p:pic>
          <p:nvPicPr>
            <p:cNvPr id="36867" name="Picture 2" descr="C:\Documents and Settings\Домашний ПК\Рабочий стол\Сканирование, обработка\22.2.bmp"/>
            <p:cNvPicPr>
              <a:picLocks noChangeAspect="1" noChangeArrowheads="1"/>
            </p:cNvPicPr>
            <p:nvPr/>
          </p:nvPicPr>
          <p:blipFill>
            <a:blip r:embed="rId2"/>
            <a:srcRect b="19565"/>
            <a:stretch>
              <a:fillRect/>
            </a:stretch>
          </p:blipFill>
          <p:spPr bwMode="auto">
            <a:xfrm>
              <a:off x="408328" y="0"/>
              <a:ext cx="8735672" cy="5286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868" name="Rectangle 3"/>
            <p:cNvSpPr>
              <a:spLocks noChangeArrowheads="1"/>
            </p:cNvSpPr>
            <p:nvPr/>
          </p:nvSpPr>
          <p:spPr bwMode="auto">
            <a:xfrm>
              <a:off x="0" y="5286388"/>
              <a:ext cx="914400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indent="165100" algn="ctr"/>
              <a:r>
                <a:rPr lang="ru-RU">
                  <a:latin typeface="Times New Roman" pitchFamily="18" charset="0"/>
                  <a:cs typeface="Times New Roman" pitchFamily="18" charset="0"/>
                </a:rPr>
                <a:t>Рис. 100. Угловая характеристика синхронного двигателя</a:t>
              </a:r>
              <a:endParaRPr lang="ru-RU">
                <a:latin typeface="Times New Roman" pitchFamily="18" charset="0"/>
              </a:endParaRPr>
            </a:p>
          </p:txBody>
        </p:sp>
      </p:grp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1"/>
          <p:cNvSpPr>
            <a:spLocks noChangeArrowheads="1"/>
          </p:cNvSpPr>
          <p:nvPr/>
        </p:nvSpPr>
        <p:spPr bwMode="auto">
          <a:xfrm>
            <a:off x="0" y="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pAutoFit/>
          </a:bodyPr>
          <a:lstStyle/>
          <a:p>
            <a:pPr indent="165100" algn="ctr"/>
            <a:r>
              <a:rPr lang="ru-RU" sz="2000" b="1">
                <a:latin typeface="Times New Roman" pitchFamily="18" charset="0"/>
                <a:cs typeface="Times New Roman" pitchFamily="18" charset="0"/>
              </a:rPr>
              <a:t>Пуск синхронных двигателей</a:t>
            </a:r>
            <a:endParaRPr lang="ru-RU" sz="2000">
              <a:latin typeface="Times New Roman" pitchFamily="18" charset="0"/>
            </a:endParaRPr>
          </a:p>
        </p:txBody>
      </p:sp>
      <p:grpSp>
        <p:nvGrpSpPr>
          <p:cNvPr id="37891" name="Группа 4"/>
          <p:cNvGrpSpPr>
            <a:grpSpLocks/>
          </p:cNvGrpSpPr>
          <p:nvPr/>
        </p:nvGrpSpPr>
        <p:grpSpPr bwMode="auto">
          <a:xfrm>
            <a:off x="0" y="500063"/>
            <a:ext cx="9144000" cy="6156325"/>
            <a:chOff x="0" y="500042"/>
            <a:chExt cx="9144000" cy="6155810"/>
          </a:xfrm>
        </p:grpSpPr>
        <p:pic>
          <p:nvPicPr>
            <p:cNvPr id="37892" name="Picture 2" descr="C:\Documents and Settings\Домашний ПК\Рабочий стол\Сканирование, обработка\22.3.bmp"/>
            <p:cNvPicPr>
              <a:picLocks noChangeAspect="1" noChangeArrowheads="1"/>
            </p:cNvPicPr>
            <p:nvPr/>
          </p:nvPicPr>
          <p:blipFill>
            <a:blip r:embed="rId2"/>
            <a:srcRect b="6689"/>
            <a:stretch>
              <a:fillRect/>
            </a:stretch>
          </p:blipFill>
          <p:spPr bwMode="auto">
            <a:xfrm>
              <a:off x="1643042" y="500042"/>
              <a:ext cx="6715172" cy="57864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7893" name="Rectangle 3"/>
            <p:cNvSpPr>
              <a:spLocks noChangeArrowheads="1"/>
            </p:cNvSpPr>
            <p:nvPr/>
          </p:nvSpPr>
          <p:spPr bwMode="auto">
            <a:xfrm>
              <a:off x="0" y="6286520"/>
              <a:ext cx="914400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indent="165100" algn="ctr"/>
              <a:r>
                <a:rPr lang="ru-RU">
                  <a:latin typeface="Times New Roman" pitchFamily="18" charset="0"/>
                  <a:cs typeface="Times New Roman" pitchFamily="18" charset="0"/>
                </a:rPr>
                <a:t>Рис. 101. Асинхронный пуск синхронного двигателя</a:t>
              </a:r>
              <a:endParaRPr lang="ru-RU">
                <a:latin typeface="Times New Roman" pitchFamily="18" charset="0"/>
              </a:endParaRPr>
            </a:p>
          </p:txBody>
        </p:sp>
      </p:grp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50" name="Группа 14"/>
          <p:cNvGrpSpPr>
            <a:grpSpLocks/>
          </p:cNvGrpSpPr>
          <p:nvPr/>
        </p:nvGrpSpPr>
        <p:grpSpPr bwMode="auto">
          <a:xfrm>
            <a:off x="0" y="285750"/>
            <a:ext cx="9144000" cy="6156325"/>
            <a:chOff x="0" y="0"/>
            <a:chExt cx="9144000" cy="6155786"/>
          </a:xfrm>
        </p:grpSpPr>
        <p:pic>
          <p:nvPicPr>
            <p:cNvPr id="6151" name="Picture 1" descr="C:\Documents and Settings\Домашний ПК\Рабочий стол\Сканирование, обработка\22.4.bmp"/>
            <p:cNvPicPr>
              <a:picLocks noChangeAspect="1" noChangeArrowheads="1"/>
            </p:cNvPicPr>
            <p:nvPr/>
          </p:nvPicPr>
          <p:blipFill>
            <a:blip r:embed="rId3"/>
            <a:srcRect b="23636"/>
            <a:stretch>
              <a:fillRect/>
            </a:stretch>
          </p:blipFill>
          <p:spPr bwMode="auto">
            <a:xfrm>
              <a:off x="357158" y="0"/>
              <a:ext cx="8786842" cy="49291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6152" name="Группа 13"/>
            <p:cNvGrpSpPr>
              <a:grpSpLocks/>
            </p:cNvGrpSpPr>
            <p:nvPr/>
          </p:nvGrpSpPr>
          <p:grpSpPr bwMode="auto">
            <a:xfrm>
              <a:off x="0" y="5143512"/>
              <a:ext cx="9144000" cy="1012274"/>
              <a:chOff x="0" y="2428868"/>
              <a:chExt cx="9144000" cy="1012274"/>
            </a:xfrm>
          </p:grpSpPr>
          <p:sp>
            <p:nvSpPr>
              <p:cNvPr id="6153" name="Rectangle 5"/>
              <p:cNvSpPr>
                <a:spLocks noChangeArrowheads="1"/>
              </p:cNvSpPr>
              <p:nvPr/>
            </p:nvSpPr>
            <p:spPr bwMode="auto">
              <a:xfrm>
                <a:off x="0" y="2428868"/>
                <a:ext cx="9144000" cy="6463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indent="165100" algn="ctr"/>
                <a:r>
                  <a:rPr lang="ru-RU">
                    <a:latin typeface="Times New Roman" pitchFamily="18" charset="0"/>
                    <a:cs typeface="Times New Roman" pitchFamily="18" charset="0"/>
                  </a:rPr>
                  <a:t>Рис. 102. Асинхронные моменты при пуске синхронного двигателя:</a:t>
                </a:r>
                <a:endParaRPr lang="ru-RU">
                  <a:latin typeface="Times New Roman" pitchFamily="18" charset="0"/>
                </a:endParaRPr>
              </a:p>
              <a:p>
                <a:pPr indent="165100" algn="ctr" eaLnBrk="0" hangingPunct="0"/>
                <a:endParaRPr lang="ru-RU">
                  <a:latin typeface="Times New Roman" pitchFamily="18" charset="0"/>
                </a:endParaRPr>
              </a:p>
            </p:txBody>
          </p:sp>
          <p:grpSp>
            <p:nvGrpSpPr>
              <p:cNvPr id="6154" name="Группа 12"/>
              <p:cNvGrpSpPr>
                <a:grpSpLocks/>
              </p:cNvGrpSpPr>
              <p:nvPr/>
            </p:nvGrpSpPr>
            <p:grpSpPr bwMode="auto">
              <a:xfrm>
                <a:off x="3000364" y="2571283"/>
                <a:ext cx="3447395" cy="869859"/>
                <a:chOff x="2285984" y="2714159"/>
                <a:chExt cx="3447395" cy="869859"/>
              </a:xfrm>
            </p:grpSpPr>
            <p:graphicFrame>
              <p:nvGraphicFramePr>
                <p:cNvPr id="6146" name="Object 4"/>
                <p:cNvGraphicFramePr>
                  <a:graphicFrameLocks noChangeAspect="1"/>
                </p:cNvGraphicFramePr>
                <p:nvPr/>
              </p:nvGraphicFramePr>
              <p:xfrm>
                <a:off x="2285984" y="2857496"/>
                <a:ext cx="357190" cy="342902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6227" name="Формула" r:id="rId4" imgW="241300" imgH="228600" progId="Equation.3">
                        <p:embed/>
                      </p:oleObj>
                    </mc:Choice>
                    <mc:Fallback>
                      <p:oleObj name="Формула" r:id="rId4" imgW="241300" imgH="228600" progId="Equation.3">
                        <p:embed/>
                        <p:pic>
                          <p:nvPicPr>
                            <p:cNvPr id="0" name="Object 4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5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285984" y="2857496"/>
                              <a:ext cx="357190" cy="342902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6147" name="Object 3"/>
                <p:cNvGraphicFramePr>
                  <a:graphicFrameLocks noChangeAspect="1"/>
                </p:cNvGraphicFramePr>
                <p:nvPr/>
              </p:nvGraphicFramePr>
              <p:xfrm>
                <a:off x="2285984" y="3071810"/>
                <a:ext cx="357190" cy="307922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6228" name="Формула" r:id="rId6" imgW="279279" imgH="241195" progId="Equation.3">
                        <p:embed/>
                      </p:oleObj>
                    </mc:Choice>
                    <mc:Fallback>
                      <p:oleObj name="Формула" r:id="rId6" imgW="279279" imgH="241195" progId="Equation.3">
                        <p:embed/>
                        <p:pic>
                          <p:nvPicPr>
                            <p:cNvPr id="0" name="Object 3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7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285984" y="3071810"/>
                              <a:ext cx="357190" cy="307922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6148" name="Object 2"/>
                <p:cNvGraphicFramePr>
                  <a:graphicFrameLocks noChangeAspect="1"/>
                </p:cNvGraphicFramePr>
                <p:nvPr/>
              </p:nvGraphicFramePr>
              <p:xfrm>
                <a:off x="2285984" y="3286124"/>
                <a:ext cx="434840" cy="285752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6229" name="Формула" r:id="rId8" imgW="330057" imgH="215806" progId="Equation.3">
                        <p:embed/>
                      </p:oleObj>
                    </mc:Choice>
                    <mc:Fallback>
                      <p:oleObj name="Формула" r:id="rId8" imgW="330057" imgH="215806" progId="Equation.3">
                        <p:embed/>
                        <p:pic>
                          <p:nvPicPr>
                            <p:cNvPr id="0" name="Object 2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9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285984" y="3286124"/>
                              <a:ext cx="434840" cy="285752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sp>
              <p:nvSpPr>
                <p:cNvPr id="6155" name="Прямоугольник 9"/>
                <p:cNvSpPr>
                  <a:spLocks noChangeArrowheads="1"/>
                </p:cNvSpPr>
                <p:nvPr/>
              </p:nvSpPr>
              <p:spPr bwMode="auto">
                <a:xfrm>
                  <a:off x="2643174" y="3214686"/>
                  <a:ext cx="3090205" cy="3693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ru-RU" dirty="0">
                      <a:latin typeface="Times New Roman" pitchFamily="18" charset="0"/>
                      <a:cs typeface="Times New Roman" pitchFamily="18" charset="0"/>
                    </a:rPr>
                    <a:t>– момент входа в синхронизм</a:t>
                  </a:r>
                  <a:endParaRPr lang="ru-RU" dirty="0">
                    <a:latin typeface="Times New Roman" pitchFamily="18" charset="0"/>
                  </a:endParaRPr>
                </a:p>
              </p:txBody>
            </p:sp>
            <p:sp>
              <p:nvSpPr>
                <p:cNvPr id="6156" name="Прямоугольник 10"/>
                <p:cNvSpPr>
                  <a:spLocks noChangeArrowheads="1"/>
                </p:cNvSpPr>
                <p:nvPr/>
              </p:nvSpPr>
              <p:spPr bwMode="auto">
                <a:xfrm>
                  <a:off x="2571736" y="2928454"/>
                  <a:ext cx="2928958" cy="3693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ru-RU" dirty="0">
                      <a:latin typeface="Times New Roman" pitchFamily="18" charset="0"/>
                      <a:cs typeface="Times New Roman" pitchFamily="18" charset="0"/>
                    </a:rPr>
                    <a:t> – дополнительный момент, </a:t>
                  </a:r>
                  <a:endParaRPr lang="ru-RU" sz="2800" dirty="0">
                    <a:latin typeface="Times New Roman" pitchFamily="18" charset="0"/>
                  </a:endParaRPr>
                </a:p>
              </p:txBody>
            </p:sp>
            <p:sp>
              <p:nvSpPr>
                <p:cNvPr id="6157" name="Прямоугольник 11"/>
                <p:cNvSpPr>
                  <a:spLocks noChangeArrowheads="1"/>
                </p:cNvSpPr>
                <p:nvPr/>
              </p:nvSpPr>
              <p:spPr bwMode="auto">
                <a:xfrm>
                  <a:off x="2643174" y="2714159"/>
                  <a:ext cx="2258695" cy="3693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ru-RU" dirty="0">
                      <a:latin typeface="Times New Roman" pitchFamily="18" charset="0"/>
                      <a:cs typeface="Times New Roman" pitchFamily="18" charset="0"/>
                    </a:rPr>
                    <a:t> – основной момент; </a:t>
                  </a:r>
                  <a:endParaRPr lang="ru-RU" sz="2800" dirty="0">
                    <a:latin typeface="Times New Roman" pitchFamily="18" charset="0"/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400050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+mn-lt"/>
              </a:rPr>
              <a:t>Возбуждение синхронных машин</a:t>
            </a:r>
            <a:endParaRPr lang="ru-RU" sz="2000" dirty="0">
              <a:latin typeface="+mn-lt"/>
            </a:endParaRPr>
          </a:p>
        </p:txBody>
      </p:sp>
      <p:grpSp>
        <p:nvGrpSpPr>
          <p:cNvPr id="20483" name="Группа 7"/>
          <p:cNvGrpSpPr>
            <a:grpSpLocks/>
          </p:cNvGrpSpPr>
          <p:nvPr/>
        </p:nvGrpSpPr>
        <p:grpSpPr bwMode="auto">
          <a:xfrm>
            <a:off x="0" y="428625"/>
            <a:ext cx="9144000" cy="3013075"/>
            <a:chOff x="0" y="428604"/>
            <a:chExt cx="9144000" cy="3013667"/>
          </a:xfrm>
        </p:grpSpPr>
        <p:pic>
          <p:nvPicPr>
            <p:cNvPr id="20487" name="Picture 4" descr="C:\Documents and Settings\Домашний ПК\Рабочий стол\Сканирование, обработка\19.1.bmp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785918" y="428604"/>
              <a:ext cx="5901951" cy="30003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88" name="Rectangle 5"/>
            <p:cNvSpPr>
              <a:spLocks noChangeArrowheads="1"/>
            </p:cNvSpPr>
            <p:nvPr/>
          </p:nvSpPr>
          <p:spPr bwMode="auto">
            <a:xfrm>
              <a:off x="0" y="2857496"/>
              <a:ext cx="9144000" cy="5847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indent="165100" algn="ctr"/>
              <a:r>
                <a:rPr lang="ru-RU" sz="1600">
                  <a:latin typeface="Times New Roman" pitchFamily="18" charset="0"/>
                  <a:cs typeface="Times New Roman" pitchFamily="18" charset="0"/>
                </a:rPr>
                <a:t>Рис. 82. Контактная (а) и бесконтактная (б) системы электромагнитного</a:t>
              </a:r>
              <a:endParaRPr lang="ru-RU" sz="1600">
                <a:latin typeface="Times New Roman" pitchFamily="18" charset="0"/>
              </a:endParaRPr>
            </a:p>
            <a:p>
              <a:pPr indent="165100" algn="ctr" eaLnBrk="0" hangingPunct="0"/>
              <a:r>
                <a:rPr lang="ru-RU" sz="1600">
                  <a:latin typeface="Times New Roman" pitchFamily="18" charset="0"/>
                  <a:cs typeface="Times New Roman" pitchFamily="18" charset="0"/>
                </a:rPr>
                <a:t>возбуждения синхронных генераторов</a:t>
              </a:r>
              <a:endParaRPr lang="ru-RU" sz="1600">
                <a:latin typeface="Times New Roman" pitchFamily="18" charset="0"/>
              </a:endParaRPr>
            </a:p>
          </p:txBody>
        </p:sp>
      </p:grpSp>
      <p:grpSp>
        <p:nvGrpSpPr>
          <p:cNvPr id="20484" name="Группа 9"/>
          <p:cNvGrpSpPr>
            <a:grpSpLocks/>
          </p:cNvGrpSpPr>
          <p:nvPr/>
        </p:nvGrpSpPr>
        <p:grpSpPr bwMode="auto">
          <a:xfrm>
            <a:off x="0" y="3429000"/>
            <a:ext cx="9144000" cy="3195638"/>
            <a:chOff x="0" y="3428976"/>
            <a:chExt cx="9144000" cy="3196098"/>
          </a:xfrm>
        </p:grpSpPr>
        <p:pic>
          <p:nvPicPr>
            <p:cNvPr id="20485" name="Picture 3" descr="C:\Documents and Settings\Домашний ПК\Рабочий стол\Сканирование, обработка\19.2.bmp"/>
            <p:cNvPicPr>
              <a:picLocks noChangeAspect="1" noChangeArrowheads="1"/>
            </p:cNvPicPr>
            <p:nvPr/>
          </p:nvPicPr>
          <p:blipFill>
            <a:blip r:embed="rId3"/>
            <a:srcRect b="16666"/>
            <a:stretch>
              <a:fillRect/>
            </a:stretch>
          </p:blipFill>
          <p:spPr bwMode="auto">
            <a:xfrm>
              <a:off x="2071670" y="3428976"/>
              <a:ext cx="5243946" cy="28575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86" name="Rectangle 6"/>
            <p:cNvSpPr>
              <a:spLocks noChangeArrowheads="1"/>
            </p:cNvSpPr>
            <p:nvPr/>
          </p:nvSpPr>
          <p:spPr bwMode="auto">
            <a:xfrm>
              <a:off x="0" y="6286520"/>
              <a:ext cx="9144000" cy="33855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indent="165100" algn="ctr"/>
              <a:r>
                <a:rPr lang="ru-RU" sz="16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Рис. 83. Принцип самовозбуждения синхронных генераторов</a:t>
              </a:r>
              <a:endParaRPr lang="ru-RU" sz="1600"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88" y="0"/>
            <a:ext cx="3435350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</a:rPr>
              <a:t>U – образные характеристики. </a:t>
            </a:r>
          </a:p>
        </p:txBody>
      </p:sp>
      <p:grpSp>
        <p:nvGrpSpPr>
          <p:cNvPr id="38915" name="Группа 4"/>
          <p:cNvGrpSpPr>
            <a:grpSpLocks/>
          </p:cNvGrpSpPr>
          <p:nvPr/>
        </p:nvGrpSpPr>
        <p:grpSpPr bwMode="auto">
          <a:xfrm>
            <a:off x="1357313" y="357188"/>
            <a:ext cx="6813550" cy="6370637"/>
            <a:chOff x="1357290" y="357166"/>
            <a:chExt cx="6813581" cy="6370124"/>
          </a:xfrm>
        </p:grpSpPr>
        <p:pic>
          <p:nvPicPr>
            <p:cNvPr id="38916" name="Picture 1" descr="C:\Documents and Settings\Домашний ПК\Рабочий стол\Сканирование, обработка\22.5.bmp"/>
            <p:cNvPicPr>
              <a:picLocks noChangeAspect="1" noChangeArrowheads="1"/>
            </p:cNvPicPr>
            <p:nvPr/>
          </p:nvPicPr>
          <p:blipFill>
            <a:blip r:embed="rId2"/>
            <a:srcRect b="17767"/>
            <a:stretch>
              <a:fillRect/>
            </a:stretch>
          </p:blipFill>
          <p:spPr bwMode="auto">
            <a:xfrm>
              <a:off x="1357290" y="357166"/>
              <a:ext cx="6572296" cy="60832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8917" name="Прямоугольник 3"/>
            <p:cNvSpPr>
              <a:spLocks noChangeArrowheads="1"/>
            </p:cNvSpPr>
            <p:nvPr/>
          </p:nvSpPr>
          <p:spPr bwMode="auto">
            <a:xfrm>
              <a:off x="1785918" y="6357958"/>
              <a:ext cx="638495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>
                  <a:latin typeface="Times New Roman" pitchFamily="18" charset="0"/>
                </a:rPr>
                <a:t>Рис. 103. U – образные характеристики синхронного двигателя</a:t>
              </a:r>
            </a:p>
          </p:txBody>
        </p:sp>
      </p:grp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8625" y="0"/>
            <a:ext cx="289877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</a:rPr>
              <a:t>Рабочие характеристики.</a:t>
            </a:r>
            <a:r>
              <a:rPr lang="ru-RU" dirty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</a:rPr>
              <a:t> </a:t>
            </a:r>
          </a:p>
        </p:txBody>
      </p:sp>
      <p:grpSp>
        <p:nvGrpSpPr>
          <p:cNvPr id="39939" name="Группа 5"/>
          <p:cNvGrpSpPr>
            <a:grpSpLocks/>
          </p:cNvGrpSpPr>
          <p:nvPr/>
        </p:nvGrpSpPr>
        <p:grpSpPr bwMode="auto">
          <a:xfrm>
            <a:off x="0" y="428625"/>
            <a:ext cx="9144000" cy="6013450"/>
            <a:chOff x="0" y="428604"/>
            <a:chExt cx="9144000" cy="6012934"/>
          </a:xfrm>
        </p:grpSpPr>
        <p:pic>
          <p:nvPicPr>
            <p:cNvPr id="39940" name="Picture 2" descr="C:\Documents and Settings\Домашний ПК\Рабочий стол\Сканирование, обработка\22.6.bmp"/>
            <p:cNvPicPr>
              <a:picLocks noChangeAspect="1" noChangeArrowheads="1"/>
            </p:cNvPicPr>
            <p:nvPr/>
          </p:nvPicPr>
          <p:blipFill>
            <a:blip r:embed="rId2"/>
            <a:srcRect t="4402" r="2325" b="17467"/>
            <a:stretch>
              <a:fillRect/>
            </a:stretch>
          </p:blipFill>
          <p:spPr bwMode="auto">
            <a:xfrm>
              <a:off x="928662" y="428604"/>
              <a:ext cx="6858048" cy="57966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941" name="Прямоугольник 4"/>
            <p:cNvSpPr>
              <a:spLocks noChangeArrowheads="1"/>
            </p:cNvSpPr>
            <p:nvPr/>
          </p:nvSpPr>
          <p:spPr bwMode="auto">
            <a:xfrm>
              <a:off x="0" y="6072206"/>
              <a:ext cx="914400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>
                  <a:latin typeface="Times New Roman" pitchFamily="18" charset="0"/>
                </a:rPr>
                <a:t>Рис. 104. Рабочие характеристики синхронного двигателя</a:t>
              </a: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Заголовок 1"/>
          <p:cNvSpPr>
            <a:spLocks noGrp="1"/>
          </p:cNvSpPr>
          <p:nvPr>
            <p:ph type="title"/>
          </p:nvPr>
        </p:nvSpPr>
        <p:spPr>
          <a:xfrm>
            <a:off x="144066" y="0"/>
            <a:ext cx="8999934" cy="2420888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dirty="0" smtClean="0"/>
              <a:t>Системы возбуждения</a:t>
            </a:r>
            <a:r>
              <a:rPr lang="ru-RU" sz="2800" dirty="0" smtClean="0"/>
              <a:t> – </a:t>
            </a:r>
            <a:r>
              <a:rPr lang="ru-RU" sz="2800" b="1" dirty="0" smtClean="0"/>
              <a:t>питание </a:t>
            </a:r>
            <a:r>
              <a:rPr lang="ru-RU" sz="2800" dirty="0" smtClean="0"/>
              <a:t>обмотки возбуждения постоянным током</a:t>
            </a:r>
            <a:r>
              <a:rPr lang="ru-RU" sz="2800" dirty="0" smtClean="0">
                <a:latin typeface="Arial" charset="0"/>
              </a:rPr>
              <a:t> и </a:t>
            </a:r>
            <a:r>
              <a:rPr lang="ru-RU" sz="2800" b="1" dirty="0" smtClean="0">
                <a:latin typeface="Arial" charset="0"/>
              </a:rPr>
              <a:t>регулирование</a:t>
            </a:r>
            <a:r>
              <a:rPr lang="ru-RU" sz="2800" dirty="0" smtClean="0">
                <a:latin typeface="Arial" charset="0"/>
              </a:rPr>
              <a:t> тока возбуждения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(независимое прямое, независимое косвенное, зависимое косвенное)</a:t>
            </a:r>
            <a:r>
              <a:rPr lang="ru-RU" sz="3200" dirty="0" smtClean="0"/>
              <a:t> </a:t>
            </a:r>
          </a:p>
        </p:txBody>
      </p:sp>
      <p:pic>
        <p:nvPicPr>
          <p:cNvPr id="6553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512" y="3284984"/>
            <a:ext cx="8964488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933594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/>
              <a:t>Схема независимого электромашинного возбуждения</a:t>
            </a: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060848"/>
            <a:ext cx="5670630" cy="47971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080255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5461</TotalTime>
  <Words>833</Words>
  <Application>Microsoft Office PowerPoint</Application>
  <PresentationFormat>Экран (4:3)</PresentationFormat>
  <Paragraphs>108</Paragraphs>
  <Slides>71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71</vt:i4>
      </vt:variant>
    </vt:vector>
  </HeadingPairs>
  <TitlesOfParts>
    <vt:vector size="73" baseType="lpstr">
      <vt:lpstr>Тема Office</vt:lpstr>
      <vt:lpstr>Формула</vt:lpstr>
      <vt:lpstr>Синхронные машины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Системы возбуждения – питание обмотки возбуждения постоянным током и регулирование тока возбуждения (независимое прямое, независимое косвенное, зависимое косвенное) </vt:lpstr>
      <vt:lpstr>Схема независимого электромашинного возбуждения</vt:lpstr>
      <vt:lpstr>Презентация PowerPoint</vt:lpstr>
      <vt:lpstr>Презентация PowerPoint</vt:lpstr>
      <vt:lpstr>Презентация PowerPoint</vt:lpstr>
      <vt:lpstr>Понятие статизма и зоны нечувствительности</vt:lpstr>
      <vt:lpstr>Понятие динамической устойчивости</vt:lpstr>
      <vt:lpstr>Презентация PowerPoint</vt:lpstr>
      <vt:lpstr>Презентация PowerPoint</vt:lpstr>
      <vt:lpstr>Рисунок 2.1. Способы управления электромашинным возбудителем</vt:lpstr>
      <vt:lpstr>Презентация PowerPoint</vt:lpstr>
      <vt:lpstr>Принципиальная схема САР с высокочастотным возбудителем</vt:lpstr>
      <vt:lpstr>Презентация PowerPoint</vt:lpstr>
      <vt:lpstr>Статические тиристорные возбудители</vt:lpstr>
      <vt:lpstr>Презентация PowerPoint</vt:lpstr>
      <vt:lpstr>Бесщеточная система возбуждения</vt:lpstr>
      <vt:lpstr>Презентация PowerPoint</vt:lpstr>
      <vt:lpstr>Основные параметры регулирования</vt:lpstr>
      <vt:lpstr>Презентация PowerPoint</vt:lpstr>
      <vt:lpstr>Презентация PowerPoint</vt:lpstr>
      <vt:lpstr>Презентация PowerPoint</vt:lpstr>
      <vt:lpstr>Устройство релейной форсировки возбуждения и развозбуждения синхронных генераторов</vt:lpstr>
      <vt:lpstr>Презентация PowerPoint</vt:lpstr>
      <vt:lpstr>Презентация PowerPoint</vt:lpstr>
      <vt:lpstr>Презентация PowerPoint</vt:lpstr>
      <vt:lpstr>Рассмотрим в качестве примера принципиальную схему УБВ и УБР на электромеханических реле, которая применяется с электромашинной системой возбуждения</vt:lpstr>
      <vt:lpstr>Устройство релейной форсировки возбуждения и развозбуждения</vt:lpstr>
      <vt:lpstr>Презентация PowerPoint</vt:lpstr>
      <vt:lpstr>Автоматический регулятор-корректор напряжения</vt:lpstr>
      <vt:lpstr>Функциональная схема замкнутой САР с корректором напряжения</vt:lpstr>
      <vt:lpstr>Презентация PowerPoint</vt:lpstr>
      <vt:lpstr>Презентация PowerPoint</vt:lpstr>
      <vt:lpstr>Презентация PowerPoint</vt:lpstr>
      <vt:lpstr>Схема трехфазного измерительного органа</vt:lpstr>
      <vt:lpstr>Измерительный орган с резистивным нелинейным элементом а-схема; б-характеристика</vt:lpstr>
      <vt:lpstr>Презентация PowerPoint</vt:lpstr>
      <vt:lpstr>Презентация PowerPoint</vt:lpstr>
      <vt:lpstr>Презентация PowerPoint</vt:lpstr>
      <vt:lpstr>Временные диаграммы</vt:lpstr>
      <vt:lpstr>Временные диаграммы при активной нагрузке</vt:lpstr>
      <vt:lpstr>Временные диаграммы при индуктивной нагрузке</vt:lpstr>
      <vt:lpstr>Временные диаграммы при  емкостной нагрузке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Лекция № 14</dc:title>
  <dc:creator>Астапенко В.И.</dc:creator>
  <dc:description>Синхронные машины</dc:description>
  <cp:lastModifiedBy>Asus</cp:lastModifiedBy>
  <cp:revision>159</cp:revision>
  <dcterms:modified xsi:type="dcterms:W3CDTF">2025-04-27T20:09:02Z</dcterms:modified>
</cp:coreProperties>
</file>